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9"/>
  </p:notesMasterIdLst>
  <p:sldIdLst>
    <p:sldId id="256" r:id="rId2"/>
    <p:sldId id="275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5" r:id="rId22"/>
    <p:sldId id="294" r:id="rId23"/>
    <p:sldId id="296" r:id="rId24"/>
    <p:sldId id="297" r:id="rId25"/>
    <p:sldId id="298" r:id="rId26"/>
    <p:sldId id="299" r:id="rId27"/>
    <p:sldId id="300" r:id="rId28"/>
    <p:sldId id="301" r:id="rId29"/>
    <p:sldId id="302" r:id="rId30"/>
    <p:sldId id="303" r:id="rId31"/>
    <p:sldId id="304" r:id="rId32"/>
    <p:sldId id="305" r:id="rId33"/>
    <p:sldId id="306" r:id="rId34"/>
    <p:sldId id="307" r:id="rId35"/>
    <p:sldId id="308" r:id="rId36"/>
    <p:sldId id="309" r:id="rId37"/>
    <p:sldId id="310" r:id="rId38"/>
    <p:sldId id="311" r:id="rId39"/>
    <p:sldId id="312" r:id="rId40"/>
    <p:sldId id="313" r:id="rId41"/>
    <p:sldId id="314" r:id="rId42"/>
    <p:sldId id="315" r:id="rId43"/>
    <p:sldId id="316" r:id="rId44"/>
    <p:sldId id="317" r:id="rId45"/>
    <p:sldId id="318" r:id="rId46"/>
    <p:sldId id="319" r:id="rId47"/>
    <p:sldId id="320" r:id="rId48"/>
    <p:sldId id="321" r:id="rId49"/>
    <p:sldId id="322" r:id="rId50"/>
    <p:sldId id="323" r:id="rId51"/>
    <p:sldId id="324" r:id="rId52"/>
    <p:sldId id="325" r:id="rId53"/>
    <p:sldId id="326" r:id="rId54"/>
    <p:sldId id="327" r:id="rId55"/>
    <p:sldId id="328" r:id="rId56"/>
    <p:sldId id="329" r:id="rId57"/>
    <p:sldId id="330" r:id="rId58"/>
    <p:sldId id="331" r:id="rId59"/>
    <p:sldId id="332" r:id="rId60"/>
    <p:sldId id="333" r:id="rId61"/>
    <p:sldId id="334" r:id="rId62"/>
    <p:sldId id="335" r:id="rId63"/>
    <p:sldId id="336" r:id="rId64"/>
    <p:sldId id="337" r:id="rId65"/>
    <p:sldId id="338" r:id="rId66"/>
    <p:sldId id="339" r:id="rId67"/>
    <p:sldId id="340" r:id="rId68"/>
    <p:sldId id="341" r:id="rId69"/>
    <p:sldId id="342" r:id="rId70"/>
    <p:sldId id="343" r:id="rId71"/>
    <p:sldId id="344" r:id="rId72"/>
    <p:sldId id="345" r:id="rId73"/>
    <p:sldId id="346" r:id="rId74"/>
    <p:sldId id="347" r:id="rId75"/>
    <p:sldId id="348" r:id="rId76"/>
    <p:sldId id="349" r:id="rId77"/>
    <p:sldId id="351" r:id="rId78"/>
    <p:sldId id="352" r:id="rId79"/>
    <p:sldId id="353" r:id="rId80"/>
    <p:sldId id="354" r:id="rId81"/>
    <p:sldId id="355" r:id="rId82"/>
    <p:sldId id="356" r:id="rId83"/>
    <p:sldId id="357" r:id="rId84"/>
    <p:sldId id="358" r:id="rId85"/>
    <p:sldId id="359" r:id="rId86"/>
    <p:sldId id="360" r:id="rId87"/>
    <p:sldId id="361" r:id="rId88"/>
    <p:sldId id="362" r:id="rId89"/>
    <p:sldId id="363" r:id="rId90"/>
    <p:sldId id="364" r:id="rId91"/>
    <p:sldId id="365" r:id="rId92"/>
    <p:sldId id="367" r:id="rId93"/>
    <p:sldId id="366" r:id="rId94"/>
    <p:sldId id="368" r:id="rId95"/>
    <p:sldId id="369" r:id="rId96"/>
    <p:sldId id="370" r:id="rId97"/>
    <p:sldId id="371" r:id="rId9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3134"/>
    <a:srgbClr val="273035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notesMaster" Target="notesMasters/notesMaster1.xml"/><Relationship Id="rId10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534D7-6D90-41EC-8E3A-8FF89FAE9B09}" type="datetimeFigureOut">
              <a:rPr lang="pt-BR" smtClean="0"/>
              <a:t>12/05/2025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78651B-156B-45E9-8C7F-A370AD80C5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440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8651B-156B-45E9-8C7F-A370AD80C55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53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84E8-0E51-406D-ADBD-2D61AD0300C1}" type="datetime1">
              <a:rPr lang="pt-BR" smtClean="0"/>
              <a:t>12/05/2025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1226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FA61F-9BBE-4E3D-A531-7BF071D46C0D}" type="datetime1">
              <a:rPr lang="pt-BR" smtClean="0"/>
              <a:t>12/05/2025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2386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808-8BE2-4C2D-ACE0-D875824012F7}" type="datetime1">
              <a:rPr lang="pt-BR" smtClean="0"/>
              <a:t>12/05/2025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1319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760E8-7B6A-4676-BFD3-C61848D1B898}" type="datetime1">
              <a:rPr lang="pt-BR" smtClean="0"/>
              <a:t>12/05/2025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856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18685-4C99-4652-BE59-18913BC85819}" type="datetime1">
              <a:rPr lang="pt-BR" smtClean="0"/>
              <a:t>12/05/2025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7249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3E109-ED78-4166-8788-085813B79FB0}" type="datetime1">
              <a:rPr lang="pt-BR" smtClean="0"/>
              <a:t>12/05/2025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1242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03B9-4E33-48CC-ABA2-0F9AD1BE8089}" type="datetime1">
              <a:rPr lang="pt-BR" smtClean="0"/>
              <a:t>12/05/2025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2486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89B99-6262-4395-BAB3-D6B9937502B1}" type="datetime1">
              <a:rPr lang="pt-BR" smtClean="0"/>
              <a:t>12/05/2025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1854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93844-AF5A-4D12-BFC7-6AA3BBD1D257}" type="datetime1">
              <a:rPr lang="pt-BR" smtClean="0"/>
              <a:t>12/05/2025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0274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3E12-451A-4306-8032-F4E817BDE728}" type="datetime1">
              <a:rPr lang="pt-BR" smtClean="0"/>
              <a:t>12/05/2025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6564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CE283-8FE9-4489-ABB8-037B772BAA2F}" type="datetime1">
              <a:rPr lang="pt-BR" smtClean="0"/>
              <a:t>12/05/2025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7893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179C0-EF26-48AB-AAA2-2D06E89729A3}" type="datetime1">
              <a:rPr lang="pt-BR" smtClean="0"/>
              <a:t>12/05/2025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Prof. Lindomar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020B761-6A59-4B1C-B053-13F935F351CC}"/>
              </a:ext>
            </a:extLst>
          </p:cNvPr>
          <p:cNvSpPr/>
          <p:nvPr userDrawn="1"/>
        </p:nvSpPr>
        <p:spPr>
          <a:xfrm>
            <a:off x="0" y="875146"/>
            <a:ext cx="304800" cy="5107709"/>
          </a:xfrm>
          <a:prstGeom prst="rect">
            <a:avLst/>
          </a:prstGeom>
          <a:solidFill>
            <a:srgbClr val="A50021"/>
          </a:solidFill>
          <a:ln>
            <a:solidFill>
              <a:srgbClr val="A500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9" name="CaixaDeTexto 6">
            <a:extLst>
              <a:ext uri="{FF2B5EF4-FFF2-40B4-BE49-F238E27FC236}">
                <a16:creationId xmlns:a16="http://schemas.microsoft.com/office/drawing/2014/main" id="{2E6887F8-38A4-4498-9C84-7D1552D7BB19}"/>
              </a:ext>
            </a:extLst>
          </p:cNvPr>
          <p:cNvSpPr txBox="1"/>
          <p:nvPr userDrawn="1"/>
        </p:nvSpPr>
        <p:spPr>
          <a:xfrm>
            <a:off x="-74830" y="2398172"/>
            <a:ext cx="430887" cy="206165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PROFESSOR LINDOMAR</a:t>
            </a:r>
          </a:p>
        </p:txBody>
      </p:sp>
    </p:spTree>
    <p:extLst>
      <p:ext uri="{BB962C8B-B14F-4D97-AF65-F5344CB8AC3E}">
        <p14:creationId xmlns:p14="http://schemas.microsoft.com/office/powerpoint/2010/main" val="261704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59A5A1D-4162-4876-A069-A8E1BA711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0"/>
            <a:ext cx="10281980" cy="6858000"/>
          </a:xfrm>
          <a:prstGeom prst="rect">
            <a:avLst/>
          </a:prstGeom>
        </p:spPr>
      </p:pic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5846120"/>
            <a:ext cx="9144000" cy="1161170"/>
          </a:xfrm>
        </p:spPr>
        <p:txBody>
          <a:bodyPr>
            <a:normAutofit lnSpcReduction="10000"/>
          </a:bodyPr>
          <a:lstStyle/>
          <a:p>
            <a:r>
              <a:rPr lang="pt-BR" sz="3600" b="1" dirty="0"/>
              <a:t>Técnico em Desenvolvimento de Sistemas</a:t>
            </a:r>
          </a:p>
          <a:p>
            <a:r>
              <a:rPr lang="pt-BR" sz="3600" b="1" dirty="0"/>
              <a:t>PROJETOS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1301449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8839-6386-4060-BE95-5AAC648B6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Cultura Organizacional Ágil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1A3105-893C-4BB5-BD25-CF8A35AE9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28099" cy="4351338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pt-BR" sz="3200" dirty="0"/>
              <a:t>Colaboração </a:t>
            </a:r>
          </a:p>
          <a:p>
            <a:pPr>
              <a:lnSpc>
                <a:spcPct val="200000"/>
              </a:lnSpc>
            </a:pPr>
            <a:r>
              <a:rPr lang="pt-BR" sz="3200" dirty="0"/>
              <a:t>Adaptabilidade</a:t>
            </a:r>
          </a:p>
          <a:p>
            <a:pPr>
              <a:lnSpc>
                <a:spcPct val="200000"/>
              </a:lnSpc>
            </a:pPr>
            <a:r>
              <a:rPr lang="pt-BR" sz="3200" dirty="0"/>
              <a:t>Flexibilidade</a:t>
            </a:r>
          </a:p>
          <a:p>
            <a:pPr>
              <a:lnSpc>
                <a:spcPct val="200000"/>
              </a:lnSpc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887FFF9-FA9F-41C7-862C-89B774482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406" y="1870739"/>
            <a:ext cx="714375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034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0D321A-9352-4353-9BB3-25FDB76E2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pt-BR" b="1" dirty="0"/>
              <a:t>Principais características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6AD8232-FDEB-4E2B-B96E-7E6B2C1557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950" r="15051" b="-1"/>
          <a:stretch/>
        </p:blipFill>
        <p:spPr>
          <a:xfrm>
            <a:off x="838200" y="1825625"/>
            <a:ext cx="5181600" cy="4351338"/>
          </a:xfrm>
          <a:prstGeom prst="rect">
            <a:avLst/>
          </a:prstGeom>
          <a:noFill/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D7E45B-F9E6-4B00-A328-4C609EE02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pt-BR" dirty="0"/>
              <a:t>Foco no cliente</a:t>
            </a:r>
            <a:endParaRPr lang="pt-BR"/>
          </a:p>
          <a:p>
            <a:r>
              <a:rPr lang="pt-BR" dirty="0"/>
              <a:t>Colaboração </a:t>
            </a:r>
            <a:endParaRPr lang="pt-BR"/>
          </a:p>
          <a:p>
            <a:r>
              <a:rPr lang="pt-BR" dirty="0"/>
              <a:t>Autonomia e responsabilidade</a:t>
            </a:r>
            <a:endParaRPr lang="pt-BR"/>
          </a:p>
          <a:p>
            <a:r>
              <a:rPr lang="pt-BR" dirty="0"/>
              <a:t>Flexibilidade</a:t>
            </a:r>
            <a:endParaRPr lang="pt-BR"/>
          </a:p>
          <a:p>
            <a:r>
              <a:rPr lang="pt-BR" dirty="0"/>
              <a:t>Experimentação</a:t>
            </a:r>
            <a:endParaRPr lang="pt-BR"/>
          </a:p>
          <a:p>
            <a:r>
              <a:rPr lang="pt-BR" dirty="0"/>
              <a:t>Transparência</a:t>
            </a:r>
            <a:endParaRPr lang="pt-BR"/>
          </a:p>
          <a:p>
            <a:r>
              <a:rPr lang="pt-BR" dirty="0"/>
              <a:t>Melhoria contínua</a:t>
            </a:r>
            <a:endParaRPr lang="pt-BR"/>
          </a:p>
          <a:p>
            <a:r>
              <a:rPr lang="pt-BR" dirty="0"/>
              <a:t>Foco em resultados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960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3F7A78D1-F1C1-425C-9D7F-07FA5DB7A6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Manifesto Ágil</a:t>
            </a:r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D82A5E48-C6BD-401C-B836-09AF7CF200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115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639161-D6B1-4A94-BCE9-9FE60A378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Manifesto Ágil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C6CE41-02E4-46C6-831A-4C1397B73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O </a:t>
            </a:r>
            <a:r>
              <a:rPr lang="pt-BR" b="1" dirty="0"/>
              <a:t>Manifesto Ágil</a:t>
            </a:r>
            <a:r>
              <a:rPr lang="pt-BR" dirty="0"/>
              <a:t> (</a:t>
            </a:r>
            <a:r>
              <a:rPr lang="pt-BR" i="1" dirty="0" err="1"/>
              <a:t>Agile</a:t>
            </a:r>
            <a:r>
              <a:rPr lang="pt-BR" i="1" dirty="0"/>
              <a:t> Manifesto</a:t>
            </a:r>
            <a:r>
              <a:rPr lang="pt-BR" dirty="0"/>
              <a:t>) foi um documento criado em </a:t>
            </a:r>
            <a:r>
              <a:rPr lang="pt-BR" b="1" dirty="0"/>
              <a:t>2001</a:t>
            </a:r>
            <a:r>
              <a:rPr lang="pt-BR" dirty="0"/>
              <a:t> por um grupo de </a:t>
            </a:r>
            <a:r>
              <a:rPr lang="pt-BR" b="1" dirty="0">
                <a:solidFill>
                  <a:srgbClr val="FF0000"/>
                </a:solidFill>
              </a:rPr>
              <a:t>17 </a:t>
            </a:r>
            <a:r>
              <a:rPr lang="pt-BR" dirty="0"/>
              <a:t>especialistas em desenvolvimento de software que buscavam uma alternativa mais leve, flexível e eficiente às metodologias tradicionais de gestão de projetos, como o modelo cascata (</a:t>
            </a:r>
            <a:r>
              <a:rPr lang="pt-BR" i="1" dirty="0" err="1"/>
              <a:t>waterfall</a:t>
            </a:r>
            <a:r>
              <a:rPr lang="pt-BR" dirty="0"/>
              <a:t>).</a:t>
            </a:r>
          </a:p>
        </p:txBody>
      </p:sp>
      <p:pic>
        <p:nvPicPr>
          <p:cNvPr id="3076" name="Picture 4" descr="Manifesto Ágil – Valores e Princípios + 10 Curiosidades">
            <a:extLst>
              <a:ext uri="{FF2B5EF4-FFF2-40B4-BE49-F238E27FC236}">
                <a16:creationId xmlns:a16="http://schemas.microsoft.com/office/drawing/2014/main" id="{E8B479BA-DDC2-46B2-956E-0081AAD3D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040" y="3455440"/>
            <a:ext cx="7759959" cy="3402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5651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Você conhece os 4 valores do &quot;Manifesto Ágil&quot;?">
            <a:extLst>
              <a:ext uri="{FF2B5EF4-FFF2-40B4-BE49-F238E27FC236}">
                <a16:creationId xmlns:a16="http://schemas.microsoft.com/office/drawing/2014/main" id="{DCDE9ED9-801F-48F7-9E58-183506D638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463" y="514261"/>
            <a:ext cx="11570649" cy="600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044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2C99DC-2D5C-42E7-8A6C-BDABA5E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pt-BR" b="1" dirty="0"/>
              <a:t>Os 12 princípios do Manifesto Ágil (resumo)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A4F6E6C-77EE-489F-A09C-8EF5DA6C9C7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096260"/>
            <a:ext cx="6734536" cy="5575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Satisfazer o cliente 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 entregas contínuas e rápidas.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Aceitar mudanças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mesmo tardiamente no projeto.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Entregar software funcionando 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 frequência.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Colaborar diariamente 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 o cliente.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Confiar e apoiar 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pessoas motivadas.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Comunicar-se face a face 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sempre que possível.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Medir progresso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através de software funcionando.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Manter ritmo 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sustentável de trabalho.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Atenção contínua 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à excelência técnica e design.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Manter simplicidade 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como prioridade.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Times auto-organizados 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geram melhores resultados.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Refletir regularmente 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 ajustar o comportamento.</a:t>
            </a:r>
          </a:p>
        </p:txBody>
      </p:sp>
    </p:spTree>
    <p:extLst>
      <p:ext uri="{BB962C8B-B14F-4D97-AF65-F5344CB8AC3E}">
        <p14:creationId xmlns:p14="http://schemas.microsoft.com/office/powerpoint/2010/main" val="2070003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F3E8F-AB96-4CD8-9A7C-B6D8E52D3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Quem criou o Manifesto Ágil?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F756F0F-2007-4616-A0E7-0F83C11751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119526"/>
            <a:ext cx="6481261" cy="1668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Kent Beck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(criador do Extreme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Programming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Jeff Sutherland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Ken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Schwaber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(criadores do Scrum)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Martin Fowler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Robert C. Martin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pt-BR" altLang="pt-BR" sz="1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Uncle</a:t>
            </a:r>
            <a:r>
              <a:rPr kumimoji="0" lang="pt-BR" altLang="pt-BR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Bob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), entre outros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E415BF4-7844-4EC1-8718-CB76668BC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1622" y="365125"/>
            <a:ext cx="2262613" cy="226261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FB538DE-5342-41DD-9AF1-6244169D8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9443" y="2669084"/>
            <a:ext cx="3764792" cy="223769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9197E95-8279-4327-A775-64EA5E7B3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302" y="3974172"/>
            <a:ext cx="1981246" cy="2641231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E878EA39-A812-4ADC-BFC1-8673783315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3435" y="3974172"/>
            <a:ext cx="2082138" cy="264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962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O que é o Manifesto Ágil?">
            <a:extLst>
              <a:ext uri="{FF2B5EF4-FFF2-40B4-BE49-F238E27FC236}">
                <a16:creationId xmlns:a16="http://schemas.microsoft.com/office/drawing/2014/main" id="{F6EB6561-E84C-4742-B764-8B9B73F37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818" y="277308"/>
            <a:ext cx="11504349" cy="6142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6361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D2A425-E721-418C-83E0-CD9D97DFA3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Processos Ágeis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47B1079-E97A-4752-8E39-98726B892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241" y="3509963"/>
            <a:ext cx="7620000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121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04F6B9-0878-4B8C-9624-09E87606B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Definição de </a:t>
            </a:r>
            <a:r>
              <a:rPr lang="pt-BR" b="1" dirty="0"/>
              <a:t>processo ágil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F26EE85-5C8C-4565-97FC-DEE39BACD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Um </a:t>
            </a:r>
            <a:r>
              <a:rPr lang="pt-BR" b="1" dirty="0"/>
              <a:t>processo ágil</a:t>
            </a:r>
            <a:r>
              <a:rPr lang="pt-BR" dirty="0"/>
              <a:t> é uma forma de </a:t>
            </a:r>
            <a:r>
              <a:rPr lang="pt-BR" b="1" dirty="0"/>
              <a:t>gerenciar projetos e desenvolver produtos</a:t>
            </a:r>
            <a:r>
              <a:rPr lang="pt-BR" dirty="0"/>
              <a:t> com foco em </a:t>
            </a:r>
            <a:r>
              <a:rPr lang="pt-BR" b="1" dirty="0"/>
              <a:t>entregas rápidas, colaboração contínua e adaptação constante às mudanças</a:t>
            </a:r>
            <a:r>
              <a:rPr lang="pt-BR" dirty="0"/>
              <a:t>, priorizando sempre o </a:t>
            </a:r>
            <a:r>
              <a:rPr lang="pt-BR" b="1" dirty="0"/>
              <a:t>valor entregue ao cliente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98292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2696763-1C67-4EB3-81D5-7D5456A1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MÉTODOS ÁGEIS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9D492F43-3C82-484D-9831-DC67D20C7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640771"/>
          </a:xfrm>
        </p:spPr>
        <p:txBody>
          <a:bodyPr>
            <a:normAutofit/>
          </a:bodyPr>
          <a:lstStyle/>
          <a:p>
            <a:r>
              <a:rPr lang="pt-BR" sz="3600" dirty="0"/>
              <a:t>Conceitos de agilidade</a:t>
            </a:r>
          </a:p>
          <a:p>
            <a:r>
              <a:rPr lang="pt-BR" sz="3600" dirty="0"/>
              <a:t>Cultura organizacional ágil</a:t>
            </a:r>
          </a:p>
          <a:p>
            <a:r>
              <a:rPr lang="pt-BR" sz="3600" dirty="0"/>
              <a:t>Valores e princípios do manifesto ágil</a:t>
            </a:r>
          </a:p>
          <a:p>
            <a:r>
              <a:rPr lang="pt-BR" sz="3600" dirty="0"/>
              <a:t>Metodologias integrantes</a:t>
            </a:r>
          </a:p>
          <a:p>
            <a:r>
              <a:rPr lang="pt-BR" sz="3600" dirty="0" err="1"/>
              <a:t>Pair</a:t>
            </a:r>
            <a:r>
              <a:rPr lang="pt-BR" sz="3600" dirty="0"/>
              <a:t> </a:t>
            </a:r>
            <a:r>
              <a:rPr lang="pt-BR" sz="3600" dirty="0" err="1"/>
              <a:t>Programming</a:t>
            </a:r>
            <a:r>
              <a:rPr lang="pt-BR" sz="3600" dirty="0"/>
              <a:t> e </a:t>
            </a:r>
            <a:r>
              <a:rPr lang="pt-BR" sz="3600" dirty="0" err="1"/>
              <a:t>refatoração</a:t>
            </a:r>
            <a:endParaRPr lang="pt-BR" sz="3600" dirty="0"/>
          </a:p>
          <a:p>
            <a:endParaRPr lang="pt-BR" sz="3600" dirty="0"/>
          </a:p>
          <a:p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2727354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33BF21-AE10-4BCB-98F9-698FB425C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Características principais de um processo ágil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EAB60C-1E26-42AE-A2DB-99C9115BC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pt-BR" b="1" dirty="0"/>
              <a:t>Iterativo e incremental</a:t>
            </a:r>
            <a:endParaRPr lang="pt-BR" dirty="0"/>
          </a:p>
          <a:p>
            <a:pPr lvl="1" algn="just"/>
            <a:r>
              <a:rPr lang="pt-BR" dirty="0"/>
              <a:t>O trabalho é dividido em ciclos curtos (</a:t>
            </a:r>
            <a:r>
              <a:rPr lang="pt-BR" dirty="0" err="1"/>
              <a:t>ex</a:t>
            </a:r>
            <a:r>
              <a:rPr lang="pt-BR" dirty="0"/>
              <a:t>: sprints), com entregas parciais que evoluem o produto aos poucos.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b="1" dirty="0"/>
              <a:t>Colaboração constante</a:t>
            </a:r>
            <a:endParaRPr lang="pt-BR" dirty="0"/>
          </a:p>
          <a:p>
            <a:pPr lvl="1" algn="just"/>
            <a:r>
              <a:rPr lang="pt-BR" dirty="0"/>
              <a:t>Equipes multidisciplinares trabalham próximas ao cliente ou usuário final, com comunicação frequente.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b="1" dirty="0"/>
              <a:t>Adaptação rápida a mudanças</a:t>
            </a:r>
            <a:endParaRPr lang="pt-BR" dirty="0"/>
          </a:p>
          <a:p>
            <a:pPr lvl="1" algn="just"/>
            <a:r>
              <a:rPr lang="pt-BR" dirty="0"/>
              <a:t>Mudanças nos requisitos são bem-vindas, mesmo em fases avançadas do projeto.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b="1" dirty="0"/>
              <a:t>Foco em valor e feedback</a:t>
            </a:r>
            <a:endParaRPr lang="pt-BR" dirty="0"/>
          </a:p>
          <a:p>
            <a:pPr lvl="1" algn="just"/>
            <a:r>
              <a:rPr lang="pt-BR" dirty="0"/>
              <a:t>O processo busca entregar rapidamente algo funcional e valioso, para aprender com o uso real e ajustar.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b="1" dirty="0"/>
              <a:t>Auto-organização e autonomia</a:t>
            </a:r>
            <a:endParaRPr lang="pt-BR" dirty="0"/>
          </a:p>
          <a:p>
            <a:pPr lvl="1" algn="just"/>
            <a:r>
              <a:rPr lang="pt-BR" dirty="0"/>
              <a:t>As equipes se organizam por conta própria para atingir os objetivos definidos, sem </a:t>
            </a:r>
            <a:r>
              <a:rPr lang="pt-BR" dirty="0" err="1"/>
              <a:t>microgerenciamento</a:t>
            </a:r>
            <a:r>
              <a:rPr lang="pt-BR" dirty="0"/>
              <a:t>.</a:t>
            </a:r>
          </a:p>
          <a:p>
            <a:pPr marL="514350" indent="-51435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71809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1BD44F-80EF-44C5-94AA-707023C53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Processo Ágil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0E28FE-A1EC-489F-983D-55CA965A18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Base no manifesto Ágil</a:t>
            </a:r>
          </a:p>
          <a:p>
            <a:r>
              <a:rPr lang="pt-BR" dirty="0"/>
              <a:t>Valores e princípios</a:t>
            </a:r>
          </a:p>
          <a:p>
            <a:r>
              <a:rPr lang="pt-BR" dirty="0"/>
              <a:t>Possuem diversas metodologias</a:t>
            </a:r>
          </a:p>
        </p:txBody>
      </p:sp>
    </p:spTree>
    <p:extLst>
      <p:ext uri="{BB962C8B-B14F-4D97-AF65-F5344CB8AC3E}">
        <p14:creationId xmlns:p14="http://schemas.microsoft.com/office/powerpoint/2010/main" val="4174046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3A5B6B-6108-4C78-820F-CD4F65D52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Exemplos de processos ágeis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4F90BFE0-AADC-4C4B-84FD-A34A038FDD2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Scrum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iteração de trabalho (sprints).</a:t>
            </a:r>
          </a:p>
          <a:p>
            <a:pPr algn="just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Kanban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visualização do fluxo de trabalho.</a:t>
            </a:r>
          </a:p>
          <a:p>
            <a:pPr algn="just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Extreme </a:t>
            </a:r>
            <a:r>
              <a:rPr kumimoji="0" lang="pt-BR" altLang="pt-BR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Programming</a:t>
            </a:r>
            <a:r>
              <a:rPr kumimoji="0" lang="pt-BR" altLang="pt-B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(XP)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foca em boas práticas de desenvolvimento como integração contínua e testes automáticos.</a:t>
            </a:r>
          </a:p>
          <a:p>
            <a:pPr algn="just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Lean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busca eliminar desperdícios e maximizar o valor entregue.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4266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EF7DB5-D0F2-48B4-8D67-4301AD8D8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 que é Scrum?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7D4D0FF-B48A-4628-8E87-EF6784295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b="1" dirty="0"/>
              <a:t>Scrum</a:t>
            </a:r>
            <a:r>
              <a:rPr lang="pt-BR" dirty="0"/>
              <a:t> é um </a:t>
            </a:r>
            <a:r>
              <a:rPr lang="pt-BR" b="1" dirty="0"/>
              <a:t>framework ágil</a:t>
            </a:r>
            <a:r>
              <a:rPr lang="pt-BR" dirty="0"/>
              <a:t> usado para desenvolver, entregar e manter produtos complexos — especialmente software — de forma </a:t>
            </a:r>
            <a:r>
              <a:rPr lang="pt-BR" b="1" dirty="0"/>
              <a:t>colaborativa, iterativa e incremental</a:t>
            </a:r>
            <a:r>
              <a:rPr lang="pt-BR" dirty="0"/>
              <a:t>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A4CAAAE-1AC9-4856-97DE-A251CE21B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424" y="3132299"/>
            <a:ext cx="6721152" cy="336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8515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80283D-3B4C-461C-96FD-4BA0363B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Componentes do Scrum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172A9E6-2BBF-46A8-B46D-5F6722245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9992" y="114669"/>
            <a:ext cx="4796902" cy="2398451"/>
          </a:xfrm>
          <a:prstGeom prst="rect">
            <a:avLst/>
          </a:prstGeom>
        </p:spPr>
      </p:pic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456FABC-2D39-4F4B-A53E-9D9ABD5F8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68960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Product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Owner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dirty="0"/>
              <a:t>(PO)</a:t>
            </a:r>
          </a:p>
          <a:p>
            <a:pPr algn="just"/>
            <a:r>
              <a:rPr lang="pt-BR" dirty="0"/>
              <a:t>Responsável por maximizar o valor do produto. Define e prioriza os itens do </a:t>
            </a:r>
            <a:r>
              <a:rPr lang="pt-BR" dirty="0" err="1"/>
              <a:t>Product</a:t>
            </a:r>
            <a:r>
              <a:rPr lang="pt-BR" dirty="0"/>
              <a:t> Backlog (lista de funcionalidades).</a:t>
            </a:r>
          </a:p>
          <a:p>
            <a:pPr algn="just"/>
            <a:endParaRPr lang="pt-BR" sz="1300" dirty="0"/>
          </a:p>
          <a:p>
            <a:pPr algn="just"/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Scrum Master</a:t>
            </a:r>
          </a:p>
          <a:p>
            <a:pPr algn="just"/>
            <a:r>
              <a:rPr lang="pt-BR" dirty="0"/>
              <a:t>Facilita o processo Scrum, remove impedimentos e ajuda a equipe a seguir os princípios ágeis. Atua como um líder servo.</a:t>
            </a:r>
          </a:p>
          <a:p>
            <a:pPr marL="0" indent="0" algn="just">
              <a:buNone/>
            </a:pPr>
            <a:endParaRPr lang="pt-BR" sz="1100" dirty="0"/>
          </a:p>
          <a:p>
            <a:pPr algn="just"/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de Desenvolvimento</a:t>
            </a:r>
          </a:p>
          <a:p>
            <a:pPr algn="just"/>
            <a:r>
              <a:rPr lang="pt-BR" dirty="0"/>
              <a:t>Equipe multidisciplinar que executa o trabalho. É auto-organizada e responsável por entregar o incremento do produto.</a:t>
            </a:r>
          </a:p>
        </p:txBody>
      </p:sp>
    </p:spTree>
    <p:extLst>
      <p:ext uri="{BB962C8B-B14F-4D97-AF65-F5344CB8AC3E}">
        <p14:creationId xmlns:p14="http://schemas.microsoft.com/office/powerpoint/2010/main" val="26660216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C6E041-AF14-433E-93E7-1A636975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Eventos (Cerimônias)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CC0D30-44BC-443E-90D7-9CBDA01A4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883" y="239199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</a:t>
            </a:r>
          </a:p>
          <a:p>
            <a:r>
              <a:rPr lang="pt-BR" sz="2000" dirty="0"/>
              <a:t>Ciclo de trabalho fixo (geralmente 2 a 4 semanas). Sempre resulta em algo utilizável e com valor.</a:t>
            </a:r>
          </a:p>
          <a:p>
            <a:pPr marL="0" indent="0">
              <a:buNone/>
            </a:pPr>
            <a:r>
              <a:rPr lang="pt-BR" sz="20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Planning</a:t>
            </a:r>
          </a:p>
          <a:p>
            <a:r>
              <a:rPr lang="pt-BR" sz="2000" dirty="0"/>
              <a:t>Reunião para planejar o que será feito na sprint e como o trabalho será realizado.</a:t>
            </a:r>
          </a:p>
          <a:p>
            <a:pPr marL="0" indent="0">
              <a:buNone/>
            </a:pPr>
            <a:r>
              <a:rPr lang="pt-BR" sz="20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Daily Scrum (Reunião diária)</a:t>
            </a:r>
          </a:p>
          <a:p>
            <a:r>
              <a:rPr lang="pt-BR" sz="2000" dirty="0"/>
              <a:t>Encontro de 15 minutos onde o time compartilha progresso, planos e obstáculos.</a:t>
            </a:r>
          </a:p>
          <a:p>
            <a:pPr marL="0" indent="0">
              <a:buNone/>
            </a:pPr>
            <a:r>
              <a:rPr lang="pt-BR" sz="20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Review</a:t>
            </a:r>
          </a:p>
          <a:p>
            <a:r>
              <a:rPr lang="pt-BR" sz="2000" dirty="0"/>
              <a:t>Apresentação do que foi desenvolvido, com feedback do cliente ou stakeholders.</a:t>
            </a:r>
          </a:p>
          <a:p>
            <a:pPr marL="0" indent="0">
              <a:buNone/>
            </a:pPr>
            <a:r>
              <a:rPr lang="pt-BR" sz="20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</a:t>
            </a:r>
            <a:r>
              <a:rPr lang="pt-BR" sz="2000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Retrospective</a:t>
            </a:r>
            <a:endParaRPr lang="pt-BR" sz="2000" b="1" i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pt-BR" sz="2000" dirty="0"/>
              <a:t>Reunião final para refletir sobre o que funcionou, o que pode melhorar e como o time pode evoluir.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7E88C61-7AA9-4539-BE2A-0214AA6A9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9992" y="114669"/>
            <a:ext cx="4796902" cy="239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0984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C6E041-AF14-433E-93E7-1A636975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Artefatos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CC0D30-44BC-443E-90D7-9CBDA01A4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883" y="2391993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Product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Backlog</a:t>
            </a:r>
          </a:p>
          <a:p>
            <a:pPr marL="0" indent="0">
              <a:buNone/>
            </a:pPr>
            <a:r>
              <a:rPr lang="pt-BR" dirty="0"/>
              <a:t>Lista priorizada de tudo que precisa ser desenvolvido no produto.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Backlog</a:t>
            </a:r>
          </a:p>
          <a:p>
            <a:pPr marL="0" indent="0">
              <a:buNone/>
            </a:pPr>
            <a:r>
              <a:rPr lang="pt-BR" dirty="0"/>
              <a:t>Conjunto de itens selecionados do </a:t>
            </a:r>
            <a:r>
              <a:rPr lang="pt-BR" dirty="0" err="1"/>
              <a:t>Product</a:t>
            </a:r>
            <a:r>
              <a:rPr lang="pt-BR" dirty="0"/>
              <a:t> Backlog para a sprint, mais o plano de ação.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Product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Incremento</a:t>
            </a:r>
          </a:p>
          <a:p>
            <a:pPr marL="0" indent="0">
              <a:buNone/>
            </a:pPr>
            <a:r>
              <a:rPr lang="pt-BR" dirty="0"/>
              <a:t>Produto potencialmente utilizável entregue ao final da sprint. Deve estar pronto (</a:t>
            </a:r>
            <a:r>
              <a:rPr lang="pt-BR" dirty="0" err="1"/>
              <a:t>Done</a:t>
            </a:r>
            <a:r>
              <a:rPr lang="pt-BR" dirty="0"/>
              <a:t>) segundo critérios acordados.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7E88C61-7AA9-4539-BE2A-0214AA6A9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9992" y="114669"/>
            <a:ext cx="4796902" cy="239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765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C6E041-AF14-433E-93E7-1A636975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Exemplo prático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CC0D30-44BC-443E-90D7-9CBDA01A4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94" y="2631690"/>
            <a:ext cx="10515600" cy="3769110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pt-BR" dirty="0"/>
              <a:t>Uma equipe de 6 pessoas está desenvolvendo um aplicativo. A cada 2 semanas (sprint), eles entregam uma nova versão funcional do app, com base no que o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r>
              <a:rPr lang="pt-BR" dirty="0"/>
              <a:t> priorizou. Ao final de cada sprint, eles colhem feedback, ajustam o plano e continuam.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7E88C61-7AA9-4539-BE2A-0214AA6A9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9992" y="114669"/>
            <a:ext cx="4796902" cy="239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8085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92AFAA-3EE5-484D-BEAF-C5E1AA2D6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</a:t>
            </a:r>
            <a:r>
              <a:rPr lang="pt-BR" b="1" dirty="0" err="1"/>
              <a:t>Kanban</a:t>
            </a:r>
            <a:r>
              <a:rPr lang="pt-BR" dirty="0"/>
              <a:t>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B37BCC-6E9A-4F70-9748-852983FB8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b="1" dirty="0" err="1"/>
              <a:t>Kanban</a:t>
            </a:r>
            <a:r>
              <a:rPr lang="pt-BR" dirty="0"/>
              <a:t> é um </a:t>
            </a:r>
            <a:r>
              <a:rPr lang="pt-BR" b="1" dirty="0"/>
              <a:t>método ágil de gestão visual de trabalho</a:t>
            </a:r>
            <a:r>
              <a:rPr lang="pt-BR" dirty="0"/>
              <a:t>, focado em </a:t>
            </a:r>
            <a:r>
              <a:rPr lang="pt-BR" b="1" dirty="0"/>
              <a:t>melhorar o fluxo de tarefas</a:t>
            </a:r>
            <a:r>
              <a:rPr lang="pt-BR" dirty="0"/>
              <a:t> dentro de um processo. Ele ajuda as equipes a visualizarem o que está sendo feito, </a:t>
            </a:r>
            <a:r>
              <a:rPr lang="pt-BR" b="1" dirty="0"/>
              <a:t>limitarem o trabalho em progresso</a:t>
            </a:r>
            <a:r>
              <a:rPr lang="pt-BR" dirty="0"/>
              <a:t> e aumentarem a </a:t>
            </a:r>
            <a:r>
              <a:rPr lang="pt-BR" b="1" dirty="0"/>
              <a:t>eficiência contínua</a:t>
            </a:r>
            <a:r>
              <a:rPr lang="pt-BR" dirty="0"/>
              <a:t>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EEB1449-D6B5-42D0-82B9-F34F8A54B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8722" y="3349689"/>
            <a:ext cx="4954556" cy="330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5221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DABF41-ACA2-4F41-ADE1-30BC81A59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Princípios do </a:t>
            </a:r>
            <a:r>
              <a:rPr lang="pt-BR" b="1" dirty="0" err="1"/>
              <a:t>Kanban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4BC091-DDB5-4E78-AFAF-7ACC5AD9E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Visualizar o fluxo de trabalho</a:t>
            </a:r>
          </a:p>
          <a:p>
            <a:pPr algn="just"/>
            <a:r>
              <a:rPr lang="pt-BR" dirty="0">
                <a:latin typeface="+mj-lt"/>
              </a:rPr>
              <a:t>Usando um quadro </a:t>
            </a:r>
            <a:r>
              <a:rPr lang="pt-BR" dirty="0" err="1">
                <a:latin typeface="+mj-lt"/>
              </a:rPr>
              <a:t>Kanban</a:t>
            </a:r>
            <a:r>
              <a:rPr lang="pt-BR" dirty="0">
                <a:latin typeface="+mj-lt"/>
              </a:rPr>
              <a:t> com colunas que representam os estágios do processo (</a:t>
            </a:r>
            <a:r>
              <a:rPr lang="pt-BR" dirty="0" err="1">
                <a:latin typeface="+mj-lt"/>
              </a:rPr>
              <a:t>ex</a:t>
            </a:r>
            <a:r>
              <a:rPr lang="pt-BR" dirty="0">
                <a:latin typeface="+mj-lt"/>
              </a:rPr>
              <a:t>: "A Fazer", "Em Andamento", "Concluído").</a:t>
            </a:r>
          </a:p>
          <a:p>
            <a:pPr marL="0" indent="0" algn="just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Limitar o trabalho em progresso (WIP)</a:t>
            </a:r>
          </a:p>
          <a:p>
            <a:pPr algn="just"/>
            <a:r>
              <a:rPr lang="pt-BR" dirty="0">
                <a:latin typeface="+mj-lt"/>
              </a:rPr>
              <a:t>Define-se um número máximo de tarefas que podem estar em andamento ao mesmo tempo, para evitar sobrecarga.</a:t>
            </a:r>
          </a:p>
          <a:p>
            <a:pPr marL="0" indent="0" algn="just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Gerenciar o fluxo</a:t>
            </a:r>
          </a:p>
          <a:p>
            <a:pPr algn="just"/>
            <a:r>
              <a:rPr lang="pt-BR" dirty="0">
                <a:latin typeface="+mj-lt"/>
              </a:rPr>
              <a:t>O foco está em manter um ritmo constante e suave no andamento das tarefas.</a:t>
            </a:r>
          </a:p>
          <a:p>
            <a:pPr marL="0" indent="0" algn="just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Tornar políticas explícitas</a:t>
            </a:r>
          </a:p>
          <a:p>
            <a:pPr algn="just"/>
            <a:r>
              <a:rPr lang="pt-BR" dirty="0">
                <a:latin typeface="+mj-lt"/>
              </a:rPr>
              <a:t>As regras do processo são claras e conhecidas por todos (</a:t>
            </a:r>
            <a:r>
              <a:rPr lang="pt-BR" dirty="0" err="1">
                <a:latin typeface="+mj-lt"/>
              </a:rPr>
              <a:t>ex</a:t>
            </a:r>
            <a:r>
              <a:rPr lang="pt-BR" dirty="0">
                <a:latin typeface="+mj-lt"/>
              </a:rPr>
              <a:t>: critérios para mover tarefas entre colunas).</a:t>
            </a:r>
          </a:p>
          <a:p>
            <a:pPr marL="0" indent="0" algn="just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Melhoria contínua (Kaizen)</a:t>
            </a:r>
          </a:p>
          <a:p>
            <a:pPr algn="just"/>
            <a:r>
              <a:rPr lang="pt-BR" dirty="0">
                <a:latin typeface="+mj-lt"/>
              </a:rPr>
              <a:t>O sistema é ajustado continuamente com base em dados, feedback e reflexão da equipe.</a:t>
            </a:r>
          </a:p>
        </p:txBody>
      </p:sp>
    </p:spTree>
    <p:extLst>
      <p:ext uri="{BB962C8B-B14F-4D97-AF65-F5344CB8AC3E}">
        <p14:creationId xmlns:p14="http://schemas.microsoft.com/office/powerpoint/2010/main" val="1333309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A5B618-E4A0-4624-9B51-5A7863ADA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 que é agilidade?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2CC917-375D-4A03-B6D1-D53AE2682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20379" cy="4351338"/>
          </a:xfrm>
        </p:spPr>
        <p:txBody>
          <a:bodyPr/>
          <a:lstStyle/>
          <a:p>
            <a:pPr marL="0" indent="0">
              <a:buNone/>
            </a:pPr>
            <a:r>
              <a:rPr lang="pt-BR" b="1" dirty="0"/>
              <a:t>De acordo com Jeff Sutherland, o que é Agilidade?</a:t>
            </a:r>
          </a:p>
          <a:p>
            <a:pPr algn="just"/>
            <a:r>
              <a:rPr lang="pt-BR" dirty="0"/>
              <a:t>Jeff Sutherland define </a:t>
            </a:r>
            <a:r>
              <a:rPr lang="pt-BR" b="1" dirty="0"/>
              <a:t>agilidade</a:t>
            </a:r>
            <a:r>
              <a:rPr lang="pt-BR" dirty="0"/>
              <a:t> como a capacidade de entregar </a:t>
            </a:r>
            <a:r>
              <a:rPr lang="pt-BR" b="1" dirty="0"/>
              <a:t>valor rapidamente</a:t>
            </a:r>
            <a:r>
              <a:rPr lang="pt-BR" dirty="0"/>
              <a:t> e de forma </a:t>
            </a:r>
            <a:r>
              <a:rPr lang="pt-BR" b="1" dirty="0"/>
              <a:t>contínua</a:t>
            </a:r>
            <a:r>
              <a:rPr lang="pt-BR" dirty="0"/>
              <a:t>, </a:t>
            </a:r>
            <a:r>
              <a:rPr lang="pt-BR" dirty="0">
                <a:solidFill>
                  <a:srgbClr val="FF0000"/>
                </a:solidFill>
              </a:rPr>
              <a:t>adaptando-se</a:t>
            </a:r>
            <a:r>
              <a:rPr lang="pt-BR" dirty="0"/>
              <a:t> </a:t>
            </a:r>
            <a:r>
              <a:rPr lang="pt-BR" dirty="0">
                <a:solidFill>
                  <a:srgbClr val="FF0000"/>
                </a:solidFill>
              </a:rPr>
              <a:t>com eficácia às mudanças</a:t>
            </a:r>
            <a:r>
              <a:rPr lang="pt-BR" dirty="0"/>
              <a:t>. Para ele, agilidade não é apenas seguir práticas ou frameworks, mas adotar uma </a:t>
            </a:r>
            <a:r>
              <a:rPr lang="pt-BR" b="1" dirty="0"/>
              <a:t>mentalidade centrada em melhoria contínua</a:t>
            </a:r>
            <a:r>
              <a:rPr lang="pt-BR" dirty="0"/>
              <a:t>, </a:t>
            </a:r>
            <a:r>
              <a:rPr lang="pt-BR" b="1" dirty="0"/>
              <a:t>colaboração</a:t>
            </a:r>
            <a:r>
              <a:rPr lang="pt-BR" dirty="0"/>
              <a:t>, e </a:t>
            </a:r>
            <a:r>
              <a:rPr lang="pt-BR" b="1" dirty="0"/>
              <a:t>entrega frequente de valor ao cliente</a:t>
            </a:r>
            <a:r>
              <a:rPr lang="pt-BR" dirty="0"/>
              <a:t>.</a:t>
            </a:r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963112D-AAB5-4AC2-B437-9E69D7249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0909" y="1295400"/>
            <a:ext cx="2143125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7744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Método Kanban: guia completo + como montar na sua empresa">
            <a:extLst>
              <a:ext uri="{FF2B5EF4-FFF2-40B4-BE49-F238E27FC236}">
                <a16:creationId xmlns:a16="http://schemas.microsoft.com/office/drawing/2014/main" id="{9FBF8642-7529-4FE3-8872-95F6652A7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261" y="429209"/>
            <a:ext cx="11471478" cy="5999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91623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61DACAF-85CF-46BF-8C59-9B204FE17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90" y="214312"/>
            <a:ext cx="1143000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725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28F3D32-CB25-49EC-B403-0503D426A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</a:t>
            </a:r>
            <a:r>
              <a:rPr lang="pt-BR" b="1" dirty="0"/>
              <a:t>Lean</a:t>
            </a:r>
            <a:r>
              <a:rPr lang="pt-BR" dirty="0"/>
              <a:t>?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FEF70AD-9E81-4769-9691-E45DA10E8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b="1" dirty="0"/>
              <a:t>Lean</a:t>
            </a:r>
            <a:r>
              <a:rPr lang="pt-BR" dirty="0"/>
              <a:t> é uma filosofia de gestão focada em </a:t>
            </a:r>
            <a:r>
              <a:rPr lang="pt-BR" b="1" dirty="0"/>
              <a:t>eliminar desperdícios</a:t>
            </a:r>
            <a:r>
              <a:rPr lang="pt-BR" dirty="0"/>
              <a:t>, </a:t>
            </a:r>
            <a:r>
              <a:rPr lang="pt-BR" b="1" dirty="0"/>
              <a:t>maximizar valor</a:t>
            </a:r>
            <a:r>
              <a:rPr lang="pt-BR" dirty="0"/>
              <a:t> para o cliente e </a:t>
            </a:r>
            <a:r>
              <a:rPr lang="pt-BR" b="1" dirty="0"/>
              <a:t>otimizar continuamente os processos</a:t>
            </a:r>
            <a:r>
              <a:rPr lang="pt-BR" dirty="0"/>
              <a:t>. Ele teve origem no sistema de produção da </a:t>
            </a:r>
            <a:r>
              <a:rPr lang="pt-BR" b="1" dirty="0"/>
              <a:t>Toyota</a:t>
            </a:r>
            <a:r>
              <a:rPr lang="pt-BR" dirty="0"/>
              <a:t>, no Japão, e depois foi adaptado para áreas como </a:t>
            </a:r>
            <a:r>
              <a:rPr lang="pt-BR" b="1" dirty="0"/>
              <a:t>software, startups, saúde, serviços</a:t>
            </a:r>
            <a:r>
              <a:rPr lang="pt-BR" dirty="0"/>
              <a:t>, entre outras.</a:t>
            </a:r>
          </a:p>
        </p:txBody>
      </p:sp>
    </p:spTree>
    <p:extLst>
      <p:ext uri="{BB962C8B-B14F-4D97-AF65-F5344CB8AC3E}">
        <p14:creationId xmlns:p14="http://schemas.microsoft.com/office/powerpoint/2010/main" val="32886467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EBCDD8-1B60-4EB8-B64E-B66C67CA2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Objetivo principal do Lean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285C92-652D-47FE-86A9-700A91F01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Entregar mais valor ao cliente com menos recursos, menos tempo e menos esforço.</a:t>
            </a:r>
          </a:p>
        </p:txBody>
      </p:sp>
    </p:spTree>
    <p:extLst>
      <p:ext uri="{BB962C8B-B14F-4D97-AF65-F5344CB8AC3E}">
        <p14:creationId xmlns:p14="http://schemas.microsoft.com/office/powerpoint/2010/main" val="26404726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9617FC-0DC5-40E0-8B26-F2B9E703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Princípios do Lean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21B904-EEEA-4484-A100-12BB31AD4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Valor (</a:t>
            </a: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Value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)</a:t>
            </a:r>
          </a:p>
          <a:p>
            <a:r>
              <a:rPr lang="pt-BR" dirty="0">
                <a:latin typeface="+mj-lt"/>
              </a:rPr>
              <a:t>Identificar o que realmente importa para o cliente e focar nisso.</a:t>
            </a:r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Fluxo de valor (</a:t>
            </a: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Value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Stream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)</a:t>
            </a:r>
          </a:p>
          <a:p>
            <a:r>
              <a:rPr lang="pt-BR" dirty="0">
                <a:latin typeface="+mj-lt"/>
              </a:rPr>
              <a:t>Mapear todas as etapas do processo e eliminar o que não gera valor.</a:t>
            </a:r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Fluxo contínuo (</a:t>
            </a: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Flow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)</a:t>
            </a:r>
          </a:p>
          <a:p>
            <a:r>
              <a:rPr lang="pt-BR" dirty="0">
                <a:latin typeface="+mj-lt"/>
              </a:rPr>
              <a:t>Garantir que o trabalho flua sem interrupções ou gargalos.</a:t>
            </a:r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Sistema puxado (</a:t>
            </a: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Pull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)</a:t>
            </a:r>
          </a:p>
          <a:p>
            <a:r>
              <a:rPr lang="pt-BR" dirty="0">
                <a:latin typeface="+mj-lt"/>
              </a:rPr>
              <a:t>Produzir sob demanda, ou seja, só começar algo quando há necessidade real — evitando excesso de trabalho em progresso.</a:t>
            </a:r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Perfeição (</a:t>
            </a: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Perfection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)</a:t>
            </a:r>
          </a:p>
          <a:p>
            <a:r>
              <a:rPr lang="pt-BR" dirty="0">
                <a:latin typeface="+mj-lt"/>
              </a:rPr>
              <a:t>Melhorar continuamente, buscando a excelência com base em feedback e aprendizado.</a:t>
            </a:r>
          </a:p>
        </p:txBody>
      </p:sp>
    </p:spTree>
    <p:extLst>
      <p:ext uri="{BB962C8B-B14F-4D97-AF65-F5344CB8AC3E}">
        <p14:creationId xmlns:p14="http://schemas.microsoft.com/office/powerpoint/2010/main" val="4204719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5E3597-ACDE-4EC7-8F74-3B1FEFCE0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</a:t>
            </a:r>
            <a:r>
              <a:rPr lang="pt-BR" b="1" dirty="0"/>
              <a:t>Extreme </a:t>
            </a:r>
            <a:r>
              <a:rPr lang="pt-BR" b="1" dirty="0" err="1"/>
              <a:t>Programming</a:t>
            </a:r>
            <a:r>
              <a:rPr lang="pt-BR" b="1" dirty="0"/>
              <a:t> (XP)</a:t>
            </a:r>
            <a:r>
              <a:rPr lang="pt-BR" dirty="0"/>
              <a:t>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D33568-32F5-4DB8-AC32-23FA63353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b="1" dirty="0"/>
              <a:t>Extreme </a:t>
            </a:r>
            <a:r>
              <a:rPr lang="pt-BR" b="1" dirty="0" err="1"/>
              <a:t>Programming</a:t>
            </a:r>
            <a:r>
              <a:rPr lang="pt-BR" b="1" dirty="0"/>
              <a:t> (XP)</a:t>
            </a:r>
            <a:r>
              <a:rPr lang="pt-BR" dirty="0"/>
              <a:t> é uma </a:t>
            </a:r>
            <a:r>
              <a:rPr lang="pt-BR" b="1" dirty="0"/>
              <a:t>metodologia ágil de desenvolvimento de software</a:t>
            </a:r>
            <a:r>
              <a:rPr lang="pt-BR" dirty="0"/>
              <a:t> focada em </a:t>
            </a:r>
            <a:r>
              <a:rPr lang="pt-BR" b="1" dirty="0"/>
              <a:t>alta qualidade técnica</a:t>
            </a:r>
            <a:r>
              <a:rPr lang="pt-BR" dirty="0"/>
              <a:t> e </a:t>
            </a:r>
            <a:r>
              <a:rPr lang="pt-BR" b="1" dirty="0"/>
              <a:t>resposta rápida a mudanças</a:t>
            </a:r>
            <a:r>
              <a:rPr lang="pt-BR" dirty="0"/>
              <a:t>, por meio de </a:t>
            </a:r>
            <a:r>
              <a:rPr lang="pt-BR" b="1" dirty="0"/>
              <a:t>práticas intensas e colaborativas</a:t>
            </a:r>
            <a:r>
              <a:rPr lang="pt-BR" dirty="0"/>
              <a:t>.</a:t>
            </a:r>
          </a:p>
          <a:p>
            <a:pPr algn="just"/>
            <a:r>
              <a:rPr lang="pt-BR" dirty="0"/>
              <a:t>Criado por </a:t>
            </a:r>
            <a:r>
              <a:rPr lang="pt-BR" b="1" dirty="0"/>
              <a:t>Kent Beck</a:t>
            </a:r>
            <a:r>
              <a:rPr lang="pt-BR" dirty="0"/>
              <a:t> nos anos 1990, XP leva boas práticas de desenvolvimento </a:t>
            </a:r>
            <a:r>
              <a:rPr lang="pt-BR" b="1" dirty="0"/>
              <a:t>"ao extremo"</a:t>
            </a:r>
            <a:r>
              <a:rPr lang="pt-BR" dirty="0"/>
              <a:t> — como programação em par, testes frequentes e integração contínua — para garantir um código mais limpo, flexível e confiável.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0871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A392BA-6EA7-4232-B6EC-8F87F2F7F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Princípios do XP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19F77B-7845-4414-AE5F-6E05227DA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Comunicação — entre desenvolvedores, cliente e equipe.</a:t>
            </a:r>
          </a:p>
          <a:p>
            <a:endParaRPr lang="pt-BR" dirty="0"/>
          </a:p>
          <a:p>
            <a:r>
              <a:rPr lang="pt-BR" dirty="0"/>
              <a:t>Simplicidade — só escrever o que for realmente necessário.</a:t>
            </a:r>
          </a:p>
          <a:p>
            <a:endParaRPr lang="pt-BR" dirty="0"/>
          </a:p>
          <a:p>
            <a:r>
              <a:rPr lang="pt-BR" dirty="0"/>
              <a:t>Feedback rápido — de testes, do cliente e da equipe.</a:t>
            </a:r>
          </a:p>
          <a:p>
            <a:endParaRPr lang="pt-BR" dirty="0"/>
          </a:p>
          <a:p>
            <a:r>
              <a:rPr lang="pt-BR" dirty="0"/>
              <a:t>Coragem — para mudar o que for preciso, mesmo tardiamente.</a:t>
            </a:r>
          </a:p>
          <a:p>
            <a:endParaRPr lang="pt-BR" dirty="0"/>
          </a:p>
          <a:p>
            <a:r>
              <a:rPr lang="pt-BR" dirty="0"/>
              <a:t>Respeito — entre os membros do time.</a:t>
            </a:r>
          </a:p>
        </p:txBody>
      </p:sp>
    </p:spTree>
    <p:extLst>
      <p:ext uri="{BB962C8B-B14F-4D97-AF65-F5344CB8AC3E}">
        <p14:creationId xmlns:p14="http://schemas.microsoft.com/office/powerpoint/2010/main" val="4140255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DA4AC0C-06A4-4D19-9DE7-E31FA52E2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173" y="127016"/>
            <a:ext cx="8413832" cy="646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268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Abordagem Lean + Agile para Desenvolvimento de Software - Cibermediano">
            <a:extLst>
              <a:ext uri="{FF2B5EF4-FFF2-40B4-BE49-F238E27FC236}">
                <a16:creationId xmlns:a16="http://schemas.microsoft.com/office/drawing/2014/main" id="{E9C145E9-0B63-4558-AC67-FBC5CF1B5F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E7A0F9E-51E3-40EB-B904-67DDD0E85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511" y="0"/>
            <a:ext cx="7828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3115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74E65B7-F302-4C9E-AEB3-38A48B02E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Extreme </a:t>
            </a:r>
            <a:r>
              <a:rPr lang="pt-B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Programing</a:t>
            </a: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(XP)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663C5E7-0598-41F8-BB2B-24A7368F5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é uma metodologia ágil de desenvolvimento de software criada por </a:t>
            </a:r>
            <a:r>
              <a:rPr lang="pt-BR" b="1" dirty="0"/>
              <a:t>Kent Beck</a:t>
            </a:r>
            <a:r>
              <a:rPr lang="pt-BR" dirty="0"/>
              <a:t> no final dos anos 1990. Seu objetivo principal é </a:t>
            </a:r>
            <a:r>
              <a:rPr lang="pt-BR" b="1" dirty="0">
                <a:solidFill>
                  <a:srgbClr val="FF0000"/>
                </a:solidFill>
              </a:rPr>
              <a:t>melhorar a qualidade do software</a:t>
            </a:r>
            <a:r>
              <a:rPr lang="pt-BR" dirty="0"/>
              <a:t> e </a:t>
            </a:r>
            <a:r>
              <a:rPr lang="pt-BR" b="1" dirty="0">
                <a:solidFill>
                  <a:srgbClr val="FF0000"/>
                </a:solidFill>
              </a:rPr>
              <a:t>responder bem a mudanças nos requisitos</a:t>
            </a:r>
            <a:r>
              <a:rPr lang="pt-BR" dirty="0"/>
              <a:t>, mesmo que essas mudanças ocorram tardiamente no processo.</a:t>
            </a:r>
          </a:p>
        </p:txBody>
      </p:sp>
    </p:spTree>
    <p:extLst>
      <p:ext uri="{BB962C8B-B14F-4D97-AF65-F5344CB8AC3E}">
        <p14:creationId xmlns:p14="http://schemas.microsoft.com/office/powerpoint/2010/main" val="3660401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8E2C8B-AE5C-4155-B06E-EDB4F1634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Equipes ágeis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CABE1E-192E-42D5-A8E6-CF19E5FB2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“Equipes ágeis são aquelas formadas por indivíduos com diferentes competências, que trabalham juntos de forma colaborativa e auto-organizada, com foco na entrega contínua de valor ao cliente e capacidade de se adaptar rapidamente a mudanças.”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98BABF7-4D89-4B31-A7EF-AA1552D3F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028" y="3873500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4860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0FDDD72-118F-431E-A279-7A098B033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</a:rPr>
              <a:t>Desenvolvimento iterativo e incremental</a:t>
            </a:r>
          </a:p>
          <a:p>
            <a:r>
              <a:rPr lang="pt-BR" dirty="0"/>
              <a:t>O trabalho é dividido em pequenas iterações (geralmente de 1 a 2 semanas), com entregas frequentes e feedback constante.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</a:rPr>
              <a:t>Feedback contínuo</a:t>
            </a:r>
          </a:p>
          <a:p>
            <a:r>
              <a:rPr lang="pt-BR" dirty="0"/>
              <a:t>O cliente está envolvido durante todo o processo e pode solicitar alterações a qualquer momento.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</a:rPr>
              <a:t>Qualidade acima de tudo</a:t>
            </a:r>
          </a:p>
          <a:p>
            <a:r>
              <a:rPr lang="pt-BR" dirty="0"/>
              <a:t>Técnicas como testes automatizados, integração contínua e </a:t>
            </a:r>
            <a:r>
              <a:rPr lang="pt-BR" dirty="0" err="1"/>
              <a:t>refatoração</a:t>
            </a:r>
            <a:r>
              <a:rPr lang="pt-BR" dirty="0"/>
              <a:t> constante garantem um código limpo e funcional.</a:t>
            </a:r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D18EBEDB-35D5-449B-8BB0-76D85E158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Características principais do XP</a:t>
            </a:r>
          </a:p>
        </p:txBody>
      </p:sp>
    </p:spTree>
    <p:extLst>
      <p:ext uri="{BB962C8B-B14F-4D97-AF65-F5344CB8AC3E}">
        <p14:creationId xmlns:p14="http://schemas.microsoft.com/office/powerpoint/2010/main" val="4903828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A2F628-CD1C-41F4-A62C-7261A78A3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Vantagens do XP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B423321-CE34-4960-9388-6177D71B8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Responde bem a mudanças de escopo.</a:t>
            </a:r>
          </a:p>
          <a:p>
            <a:endParaRPr lang="pt-BR" dirty="0"/>
          </a:p>
          <a:p>
            <a:r>
              <a:rPr lang="pt-BR" dirty="0"/>
              <a:t>Gera software de alta qualidade.</a:t>
            </a:r>
          </a:p>
          <a:p>
            <a:endParaRPr lang="pt-BR" dirty="0"/>
          </a:p>
          <a:p>
            <a:r>
              <a:rPr lang="pt-BR" dirty="0"/>
              <a:t>Reduz falhas em produção.</a:t>
            </a:r>
          </a:p>
          <a:p>
            <a:endParaRPr lang="pt-BR" dirty="0"/>
          </a:p>
          <a:p>
            <a:r>
              <a:rPr lang="pt-BR" dirty="0"/>
              <a:t>Melhora a comunicação na equipe.</a:t>
            </a:r>
          </a:p>
          <a:p>
            <a:endParaRPr lang="pt-BR" dirty="0"/>
          </a:p>
          <a:p>
            <a:r>
              <a:rPr lang="pt-BR" dirty="0"/>
              <a:t>Entregas rápidas e frequentes.</a:t>
            </a:r>
          </a:p>
        </p:txBody>
      </p:sp>
    </p:spTree>
    <p:extLst>
      <p:ext uri="{BB962C8B-B14F-4D97-AF65-F5344CB8AC3E}">
        <p14:creationId xmlns:p14="http://schemas.microsoft.com/office/powerpoint/2010/main" val="10775757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8070EA-6A02-408A-A7AF-F52EBF048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Desvantagens do XP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F2C66B-2810-43E3-B0A4-1D06189B8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Pode ser difícil de aplicar em projetos muito grandes.</a:t>
            </a:r>
          </a:p>
          <a:p>
            <a:endParaRPr lang="pt-BR" dirty="0"/>
          </a:p>
          <a:p>
            <a:r>
              <a:rPr lang="pt-BR" dirty="0"/>
              <a:t>Requer forte disciplina da equipe.</a:t>
            </a:r>
          </a:p>
          <a:p>
            <a:endParaRPr lang="pt-BR" dirty="0"/>
          </a:p>
          <a:p>
            <a:r>
              <a:rPr lang="pt-BR" dirty="0"/>
              <a:t>Nem sempre há um cliente disponível full-time.</a:t>
            </a:r>
          </a:p>
          <a:p>
            <a:endParaRPr lang="pt-BR" dirty="0"/>
          </a:p>
          <a:p>
            <a:r>
              <a:rPr lang="pt-BR" dirty="0"/>
              <a:t>Pode gerar sobrecarga se não for bem planejado.</a:t>
            </a:r>
          </a:p>
        </p:txBody>
      </p:sp>
    </p:spTree>
    <p:extLst>
      <p:ext uri="{BB962C8B-B14F-4D97-AF65-F5344CB8AC3E}">
        <p14:creationId xmlns:p14="http://schemas.microsoft.com/office/powerpoint/2010/main" val="32927367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CE9271-DE81-45A5-9169-7BC06C9C0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Scrum</a:t>
            </a:r>
          </a:p>
        </p:txBody>
      </p:sp>
      <p:pic>
        <p:nvPicPr>
          <p:cNvPr id="1026" name="Picture 2" descr="Afinal o que é o tal do Scrum?">
            <a:extLst>
              <a:ext uri="{FF2B5EF4-FFF2-40B4-BE49-F238E27FC236}">
                <a16:creationId xmlns:a16="http://schemas.microsoft.com/office/drawing/2014/main" id="{C66BCC39-58B8-4CD7-9166-5955E1491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690688"/>
            <a:ext cx="9525000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8537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D39D81-F4F6-4B71-A98B-9344B7C6D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é o Scrum?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388818-7044-4B7C-A726-5F69976C6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pt-BR" dirty="0"/>
              <a:t>Uma abordagem ágil de gerenciamento de projetos focada na entrega de valor de forma iterativa e incremental </a:t>
            </a:r>
          </a:p>
          <a:p>
            <a:pPr algn="just">
              <a:lnSpc>
                <a:spcPct val="150000"/>
              </a:lnSpc>
            </a:pPr>
            <a:r>
              <a:rPr lang="pt-BR" dirty="0"/>
              <a:t>Pilares fundamentais: transparência, inspeção e adaptação </a:t>
            </a:r>
          </a:p>
          <a:p>
            <a:pPr algn="just">
              <a:lnSpc>
                <a:spcPct val="150000"/>
              </a:lnSpc>
            </a:pPr>
            <a:r>
              <a:rPr lang="pt-BR" dirty="0"/>
              <a:t>Promove a colaboração intensa entre as equipes e a melhoria contínua do produto por meio de</a:t>
            </a:r>
          </a:p>
        </p:txBody>
      </p:sp>
    </p:spTree>
    <p:extLst>
      <p:ext uri="{BB962C8B-B14F-4D97-AF65-F5344CB8AC3E}">
        <p14:creationId xmlns:p14="http://schemas.microsoft.com/office/powerpoint/2010/main" val="8458901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FA814C-3E62-472F-B328-FEB41824A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Origem de Scrum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10119F-C01C-48B3-9D7A-09B9B8E18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Criado por Jeff Sutherland e Ken </a:t>
            </a:r>
            <a:r>
              <a:rPr lang="pt-BR" dirty="0" err="1"/>
              <a:t>Schwaber</a:t>
            </a:r>
            <a:r>
              <a:rPr lang="pt-BR" dirty="0"/>
              <a:t> nos anos 1990 </a:t>
            </a:r>
          </a:p>
          <a:p>
            <a:r>
              <a:rPr lang="pt-BR" dirty="0"/>
              <a:t>Surgiu para superar desafios no desenvolvimento de software </a:t>
            </a:r>
          </a:p>
          <a:p>
            <a:r>
              <a:rPr lang="pt-BR" dirty="0"/>
              <a:t>Amplamente adotado em diversos setores para gerenciar projetos ágeis</a:t>
            </a:r>
          </a:p>
        </p:txBody>
      </p:sp>
    </p:spTree>
    <p:extLst>
      <p:ext uri="{BB962C8B-B14F-4D97-AF65-F5344CB8AC3E}">
        <p14:creationId xmlns:p14="http://schemas.microsoft.com/office/powerpoint/2010/main" val="305767759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F8551B-21F5-445D-B95F-FF0E3DB85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Scrum no projeto de software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86F070-3061-4675-8CC1-62F0990BE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Metodologia baseada em iterações chamadas Sprints </a:t>
            </a:r>
          </a:p>
          <a:p>
            <a:r>
              <a:rPr lang="pt-BR" dirty="0"/>
              <a:t>Duração fixa, geralmente de 1 a 4 semanas </a:t>
            </a:r>
          </a:p>
          <a:p>
            <a:r>
              <a:rPr lang="pt-BR" dirty="0"/>
              <a:t>Durante uma Sprint, a equipe de desenvolvimento se concentra em um conjunto específico de itens de trabalho selecionados do backlog do produto</a:t>
            </a:r>
          </a:p>
        </p:txBody>
      </p:sp>
    </p:spTree>
    <p:extLst>
      <p:ext uri="{BB962C8B-B14F-4D97-AF65-F5344CB8AC3E}">
        <p14:creationId xmlns:p14="http://schemas.microsoft.com/office/powerpoint/2010/main" val="41645468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C157AB-F1B8-442F-B154-59C1BBCD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Papéis no Scrum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DADE8C-A6A1-40E1-A1BE-7065B3FB9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Product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Owner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lvl="1"/>
            <a:r>
              <a:rPr lang="pt-BR" dirty="0"/>
              <a:t>Representante do cliente; define e prioriza o backlog do produto </a:t>
            </a:r>
          </a:p>
          <a:p>
            <a:pPr lvl="1"/>
            <a:endParaRPr lang="pt-BR" dirty="0"/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Scrum Master </a:t>
            </a:r>
          </a:p>
          <a:p>
            <a:pPr lvl="1"/>
            <a:r>
              <a:rPr lang="pt-BR" dirty="0"/>
              <a:t>Facilitador do Scrum; garante a aplicação correta do método </a:t>
            </a:r>
          </a:p>
          <a:p>
            <a:pPr lvl="1"/>
            <a:endParaRPr lang="pt-BR" dirty="0"/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de desenvolvimento </a:t>
            </a:r>
          </a:p>
          <a:p>
            <a:pPr lvl="1"/>
            <a:r>
              <a:rPr lang="pt-BR" dirty="0"/>
              <a:t>Equipe multidisciplinar e autogerenciável; entrega os itens do backlog</a:t>
            </a:r>
          </a:p>
        </p:txBody>
      </p:sp>
    </p:spTree>
    <p:extLst>
      <p:ext uri="{BB962C8B-B14F-4D97-AF65-F5344CB8AC3E}">
        <p14:creationId xmlns:p14="http://schemas.microsoft.com/office/powerpoint/2010/main" val="34210995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81AA79F-5439-4EAC-8E63-41182B93E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301" y="528221"/>
            <a:ext cx="11431398" cy="5801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9367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64A510-84DE-4BCE-9A51-D33DDCC76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Ciclo de vida do Scrum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25C77A-978C-4E83-B715-72ABB14F7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Planning </a:t>
            </a:r>
          </a:p>
          <a:p>
            <a:r>
              <a:rPr lang="pt-BR" dirty="0"/>
              <a:t>Definir metas e selecionar itens de trabalho </a:t>
            </a:r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Daily Scrum </a:t>
            </a:r>
          </a:p>
          <a:p>
            <a:r>
              <a:rPr lang="pt-BR" dirty="0"/>
              <a:t>Sincronização e alinhamento diário </a:t>
            </a:r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Review </a:t>
            </a:r>
          </a:p>
          <a:p>
            <a:r>
              <a:rPr lang="pt-BR" dirty="0"/>
              <a:t>Apresentar entregas realizadas </a:t>
            </a:r>
          </a:p>
          <a:p>
            <a:pPr marL="0" indent="0">
              <a:buNone/>
            </a:pP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</a:t>
            </a:r>
            <a:r>
              <a:rPr lang="pt-BR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Retrospective</a:t>
            </a:r>
            <a:r>
              <a:rPr lang="pt-BR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r>
              <a:rPr lang="pt-BR" dirty="0"/>
              <a:t>Reflexão e melhorias contínuas</a:t>
            </a:r>
          </a:p>
        </p:txBody>
      </p:sp>
    </p:spTree>
    <p:extLst>
      <p:ext uri="{BB962C8B-B14F-4D97-AF65-F5344CB8AC3E}">
        <p14:creationId xmlns:p14="http://schemas.microsoft.com/office/powerpoint/2010/main" val="2651096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8E2C8B-AE5C-4155-B06E-EDB4F1634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Equipes ágeis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C02FD06B-368A-4953-8907-2F00C38F45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595021"/>
            <a:ext cx="11050109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t-BR" altLang="pt-BR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Multidisciplinaridade</a:t>
            </a:r>
            <a:br>
              <a:rPr kumimoji="0" lang="pt-BR" altLang="pt-BR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t-BR" altLang="pt-BR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t-BR" altLang="pt-BR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Colaboração intensa</a:t>
            </a:r>
            <a:br>
              <a:rPr kumimoji="0" lang="pt-BR" altLang="pt-BR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t-BR" altLang="pt-BR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t-BR" altLang="pt-BR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Auto-organização</a:t>
            </a:r>
            <a:br>
              <a:rPr kumimoji="0" lang="pt-BR" altLang="pt-BR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t-BR" altLang="pt-BR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t-BR" altLang="pt-BR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Foco na entrega de valor</a:t>
            </a:r>
            <a:br>
              <a:rPr kumimoji="0" lang="pt-BR" altLang="pt-BR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t-BR" altLang="pt-BR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t-BR" altLang="pt-BR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Adaptação a mudanças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pt-BR" altLang="pt-BR" sz="2400" dirty="0">
                <a:latin typeface="Arial" panose="020B0604020202020204" pitchFamily="34" charset="0"/>
              </a:rPr>
              <a:t>Orientada a resultados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pt-BR" altLang="pt-BR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pt-BR" altLang="pt-BR" sz="2400" dirty="0">
                <a:latin typeface="Arial" panose="020B0604020202020204" pitchFamily="34" charset="0"/>
              </a:rPr>
              <a:t>Aprendizagem contínua</a:t>
            </a:r>
            <a:br>
              <a:rPr kumimoji="0" lang="pt-BR" altLang="pt-BR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t-BR" altLang="pt-BR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EF261A9-68AF-4BB8-BB8E-0333EC4EA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028" y="3873500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03942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138EC5-D286-4DED-BD6C-28C64D295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Coleta de requisitos do método Scrum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CBCB16B-2AAD-41E6-821C-1110F61E0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coleta de requisitos é fundamental no Scrum para garantir que o produto atenda às necessidades dos stakeholders </a:t>
            </a:r>
          </a:p>
          <a:p>
            <a:endParaRPr lang="pt-BR" dirty="0"/>
          </a:p>
          <a:p>
            <a:r>
              <a:rPr lang="pt-BR" dirty="0"/>
              <a:t>O Scrum valoriza a adaptabilidade, mas a coleta de requisitos desempenha um papel importante na definição do escopo do projeto</a:t>
            </a:r>
          </a:p>
        </p:txBody>
      </p:sp>
    </p:spTree>
    <p:extLst>
      <p:ext uri="{BB962C8B-B14F-4D97-AF65-F5344CB8AC3E}">
        <p14:creationId xmlns:p14="http://schemas.microsoft.com/office/powerpoint/2010/main" val="34606636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7FDC97-85C9-4E38-8633-D4123F2D2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Product</a:t>
            </a: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Backlog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946C6F-3D1F-404D-A858-AE38D63C9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</a:t>
            </a:r>
            <a:r>
              <a:rPr lang="pt-BR" dirty="0" err="1"/>
              <a:t>Product</a:t>
            </a:r>
            <a:r>
              <a:rPr lang="pt-BR" dirty="0"/>
              <a:t> Backlog é uma lista priorizada de requisitos, funcionalidades e melhorias desejadas para o produto </a:t>
            </a:r>
          </a:p>
          <a:p>
            <a:endParaRPr lang="pt-BR" dirty="0"/>
          </a:p>
          <a:p>
            <a:r>
              <a:rPr lang="pt-BR" dirty="0"/>
              <a:t>É gerenciado pelo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r>
              <a:rPr lang="pt-BR" dirty="0"/>
              <a:t> e serve como guia para a equipe de desenvolvimento</a:t>
            </a:r>
          </a:p>
        </p:txBody>
      </p:sp>
    </p:spTree>
    <p:extLst>
      <p:ext uri="{BB962C8B-B14F-4D97-AF65-F5344CB8AC3E}">
        <p14:creationId xmlns:p14="http://schemas.microsoft.com/office/powerpoint/2010/main" val="6552180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8C22974-52AC-47BE-A9BC-3ADAD4386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87" y="349529"/>
            <a:ext cx="10945490" cy="607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7213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C6A1C2-A168-49FC-959F-4BAA5AA6F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Técnicas de coleta de requisitos no Scrum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41119AB-4122-4077-A10F-47F0B6C23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Entrevistas com stakeholders </a:t>
            </a:r>
          </a:p>
          <a:p>
            <a:r>
              <a:rPr lang="pt-BR" dirty="0"/>
              <a:t>Workshops colaborativos </a:t>
            </a:r>
          </a:p>
          <a:p>
            <a:r>
              <a:rPr lang="pt-BR" dirty="0"/>
              <a:t>Observação do usuário </a:t>
            </a:r>
          </a:p>
          <a:p>
            <a:r>
              <a:rPr lang="pt-BR" dirty="0"/>
              <a:t>Prototipação </a:t>
            </a:r>
          </a:p>
          <a:p>
            <a:r>
              <a:rPr lang="pt-BR" dirty="0"/>
              <a:t>Feedback contínuo</a:t>
            </a:r>
          </a:p>
        </p:txBody>
      </p:sp>
    </p:spTree>
    <p:extLst>
      <p:ext uri="{BB962C8B-B14F-4D97-AF65-F5344CB8AC3E}">
        <p14:creationId xmlns:p14="http://schemas.microsoft.com/office/powerpoint/2010/main" val="10084857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75E49C-CA99-416F-9CE1-73CE8612F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Entrevistas com stakeholders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E2D566-5D0E-4407-88BC-790CDCF7E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20557" cy="4351338"/>
          </a:xfrm>
        </p:spPr>
        <p:txBody>
          <a:bodyPr/>
          <a:lstStyle/>
          <a:p>
            <a:r>
              <a:rPr lang="pt-BR" dirty="0"/>
              <a:t>Realizar entrevistas individuais ou em grupos para entender necessidades e requisitos específicos </a:t>
            </a:r>
          </a:p>
          <a:p>
            <a:endParaRPr lang="pt-BR" dirty="0"/>
          </a:p>
          <a:p>
            <a:r>
              <a:rPr lang="pt-BR" dirty="0"/>
              <a:t>Exemplo </a:t>
            </a:r>
          </a:p>
          <a:p>
            <a:pPr lvl="1"/>
            <a:r>
              <a:rPr lang="pt-BR" dirty="0"/>
              <a:t>Entrevistar representantes de clientes para compreender suas expectativas em relação ao produto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8983657-E5E9-4615-90D8-A97B96C36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993" y="1761709"/>
            <a:ext cx="3248478" cy="202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8326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E0CBC-9B1D-464B-96D0-56AC49E65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Workshops colaborativos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38FAAB-1E49-4D02-BC00-9A54CF855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78010" cy="4351338"/>
          </a:xfrm>
        </p:spPr>
        <p:txBody>
          <a:bodyPr/>
          <a:lstStyle/>
          <a:p>
            <a:r>
              <a:rPr lang="pt-BR" dirty="0"/>
              <a:t>Realizar sessões interativas com a participação de stakeholders, membros da equipe Scrum e especialistas relevantes </a:t>
            </a:r>
          </a:p>
          <a:p>
            <a:r>
              <a:rPr lang="pt-BR" dirty="0"/>
              <a:t>Exemplo </a:t>
            </a:r>
          </a:p>
          <a:p>
            <a:pPr lvl="1"/>
            <a:r>
              <a:rPr lang="pt-BR" dirty="0"/>
              <a:t>Realizar um workshop de brainstorming para identificar requisitos funcionais e não funcionais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4FD2427-4133-49B2-9438-341A3B371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2471" y="1666274"/>
            <a:ext cx="4990895" cy="317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68703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A101E4-843F-452B-B507-E02A64D98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Observação do usuário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ABE1750-50AF-4FB0-B78A-07EEFF872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4845" cy="4351338"/>
          </a:xfrm>
        </p:spPr>
        <p:txBody>
          <a:bodyPr/>
          <a:lstStyle/>
          <a:p>
            <a:r>
              <a:rPr lang="pt-BR" dirty="0"/>
              <a:t>Observar o uso real do produto ou do sistema pelos usuários finais </a:t>
            </a:r>
          </a:p>
          <a:p>
            <a:r>
              <a:rPr lang="pt-BR" dirty="0"/>
              <a:t>Exemplo </a:t>
            </a:r>
          </a:p>
          <a:p>
            <a:pPr lvl="1"/>
            <a:r>
              <a:rPr lang="pt-BR" dirty="0"/>
              <a:t>Observar usuários interagindo com um protótipo para identificar dificuldades e oportunidades de melhoria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EBDAEC7-404C-46AE-9C50-CE87F84F0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045" y="1825625"/>
            <a:ext cx="4780945" cy="251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2008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BAD285-D08C-487C-B008-A549B5D50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Prototipação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8ECF50-B865-4722-A804-C77B588C2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695" cy="4351338"/>
          </a:xfrm>
        </p:spPr>
        <p:txBody>
          <a:bodyPr/>
          <a:lstStyle/>
          <a:p>
            <a:r>
              <a:rPr lang="pt-BR" dirty="0"/>
              <a:t>Criar protótipos rápidos e iterativos para validar e refinar os requisitos </a:t>
            </a:r>
          </a:p>
          <a:p>
            <a:r>
              <a:rPr lang="pt-BR" dirty="0"/>
              <a:t>Exemplo </a:t>
            </a:r>
          </a:p>
          <a:p>
            <a:pPr lvl="1"/>
            <a:r>
              <a:rPr lang="pt-BR" dirty="0"/>
              <a:t>Desenvolver um protótipo de baixa fidelidade para obter feedback inicial dos stakeholders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C2161E4-E7FC-4490-8786-1DC8EF3DE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648" y="1027906"/>
            <a:ext cx="4766152" cy="347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10829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BB1011-1799-4297-AFED-573B98C38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Feedback contínuo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461F904-7B87-4D84-A2E9-B01E24220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08829" cy="4351338"/>
          </a:xfrm>
        </p:spPr>
        <p:txBody>
          <a:bodyPr/>
          <a:lstStyle/>
          <a:p>
            <a:r>
              <a:rPr lang="pt-BR" dirty="0"/>
              <a:t>Obter feedback dos stakeholders nas cerimônias do Scrum (reuniões diárias, revisões de sprint e retrospectivas) </a:t>
            </a:r>
          </a:p>
          <a:p>
            <a:r>
              <a:rPr lang="pt-BR" dirty="0"/>
              <a:t>Exemplo </a:t>
            </a:r>
          </a:p>
          <a:p>
            <a:pPr lvl="1"/>
            <a:r>
              <a:rPr lang="pt-BR" dirty="0"/>
              <a:t>Solicitar feedback dos clientes durante a revisão de uma entrega de sprint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78F38B6-91AE-4C43-8CD8-F7FBE77EC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402" y="1825625"/>
            <a:ext cx="4158732" cy="228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077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AD2252-C90A-4665-9175-E0238EC02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Estrutura do Scrum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6F9EBD18-5F57-44F4-B772-15B2F8220C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3131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8E2C8B-AE5C-4155-B06E-EDB4F1634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Onde aplicar?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DE2B37-075C-4264-B794-AFA3330F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t-BR" dirty="0"/>
              <a:t>Desenvolvimento de software</a:t>
            </a:r>
          </a:p>
          <a:p>
            <a:pPr>
              <a:lnSpc>
                <a:spcPct val="150000"/>
              </a:lnSpc>
            </a:pPr>
            <a:r>
              <a:rPr lang="pt-BR" dirty="0"/>
              <a:t>Gerenciamento de projetos</a:t>
            </a:r>
          </a:p>
          <a:p>
            <a:pPr>
              <a:lnSpc>
                <a:spcPct val="150000"/>
              </a:lnSpc>
            </a:pPr>
            <a:r>
              <a:rPr lang="pt-BR" dirty="0"/>
              <a:t>Gestão de produtos</a:t>
            </a:r>
          </a:p>
          <a:p>
            <a:pPr>
              <a:lnSpc>
                <a:spcPct val="150000"/>
              </a:lnSpc>
            </a:pPr>
            <a:r>
              <a:rPr lang="pt-BR" dirty="0"/>
              <a:t>Marketing</a:t>
            </a:r>
          </a:p>
          <a:p>
            <a:pPr>
              <a:lnSpc>
                <a:spcPct val="150000"/>
              </a:lnSpc>
            </a:pPr>
            <a:r>
              <a:rPr lang="pt-BR" dirty="0"/>
              <a:t>Recursos Humanos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C723F86-BBB1-4111-903E-5391F634B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688" y="1833979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50077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AD7BC3-96D2-43A8-8B60-2567F6F98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Sprint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09AEE3-2FD7-4B6B-A389-F7FE52983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61085" cy="4351338"/>
          </a:xfrm>
        </p:spPr>
        <p:txBody>
          <a:bodyPr/>
          <a:lstStyle/>
          <a:p>
            <a:r>
              <a:rPr lang="pt-BR" dirty="0"/>
              <a:t>É um período fixo e curto de trabalho </a:t>
            </a:r>
          </a:p>
          <a:p>
            <a:r>
              <a:rPr lang="pt-BR" dirty="0"/>
              <a:t>Planejamento, execução, revisão e retrospectiva são realizados </a:t>
            </a:r>
          </a:p>
          <a:p>
            <a:r>
              <a:rPr lang="pt-BR" dirty="0"/>
              <a:t>Visão cíclica e oportunidade de criação e melhoria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CF5C510-6B89-4438-B994-87DBFE885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8471" y="1575404"/>
            <a:ext cx="4449225" cy="277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3891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1E6ED9-316A-429F-B0BA-7E94EF08C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Elementos da Sprint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0B63910-B18D-401E-9BB3-5366F6F52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Objetivo da Sprint: direção e foco da equipe </a:t>
            </a:r>
          </a:p>
          <a:p>
            <a:r>
              <a:rPr lang="pt-BR" dirty="0" err="1"/>
              <a:t>Product</a:t>
            </a:r>
            <a:r>
              <a:rPr lang="pt-BR" dirty="0"/>
              <a:t> Backlog: lista de itens priorizados </a:t>
            </a:r>
          </a:p>
          <a:p>
            <a:r>
              <a:rPr lang="pt-BR" dirty="0"/>
              <a:t>Incremento do produto: entrega funcional e valiosa</a:t>
            </a:r>
          </a:p>
        </p:txBody>
      </p:sp>
    </p:spTree>
    <p:extLst>
      <p:ext uri="{BB962C8B-B14F-4D97-AF65-F5344CB8AC3E}">
        <p14:creationId xmlns:p14="http://schemas.microsoft.com/office/powerpoint/2010/main" val="409912092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345C3E-D165-4BF3-9EF6-4D228A2DF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Funcionamento da Sprint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CB9C39-54AD-42A8-95D2-A629FC4DC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Planejamento da Sprint: definição de objetivo e itens </a:t>
            </a:r>
          </a:p>
          <a:p>
            <a:r>
              <a:rPr lang="pt-BR" dirty="0"/>
              <a:t>Execução da Sprint: trabalho colaborativo e auto-organizado </a:t>
            </a:r>
          </a:p>
          <a:p>
            <a:r>
              <a:rPr lang="pt-BR" dirty="0"/>
              <a:t>Refinamento e adaptação do backlog do produto </a:t>
            </a:r>
          </a:p>
          <a:p>
            <a:r>
              <a:rPr lang="pt-BR" dirty="0"/>
              <a:t>Revisão da Sprint: apresentação dos itens desenvolvidos </a:t>
            </a:r>
          </a:p>
          <a:p>
            <a:r>
              <a:rPr lang="pt-BR" dirty="0"/>
              <a:t>Retrospectiva da Sprint: reflexão e identificação de melhorias</a:t>
            </a:r>
          </a:p>
          <a:p>
            <a:r>
              <a:rPr lang="pt-BR" dirty="0"/>
              <a:t>Início de uma Nova Sprint: repetição do ciclo</a:t>
            </a:r>
          </a:p>
        </p:txBody>
      </p:sp>
    </p:spTree>
    <p:extLst>
      <p:ext uri="{BB962C8B-B14F-4D97-AF65-F5344CB8AC3E}">
        <p14:creationId xmlns:p14="http://schemas.microsoft.com/office/powerpoint/2010/main" val="172718488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C9651ED-7795-4E17-8730-5B689B71C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570" y="266331"/>
            <a:ext cx="11828351" cy="639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4477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270ECF-CB97-40A1-9CD8-3E38E7E09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Sprint Backlog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1D51494-3697-4C6C-9C41-B1E711C9D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Lista de itens de trabalho selecionados para a Sprint </a:t>
            </a:r>
          </a:p>
          <a:p>
            <a:r>
              <a:rPr lang="pt-BR" dirty="0"/>
              <a:t>Características </a:t>
            </a:r>
          </a:p>
          <a:p>
            <a:pPr lvl="1"/>
            <a:r>
              <a:rPr lang="pt-BR" dirty="0"/>
              <a:t>Detalhamento </a:t>
            </a:r>
          </a:p>
          <a:p>
            <a:pPr lvl="1"/>
            <a:r>
              <a:rPr lang="pt-BR" dirty="0"/>
              <a:t>Estimativas </a:t>
            </a:r>
          </a:p>
          <a:p>
            <a:pPr lvl="1"/>
            <a:r>
              <a:rPr lang="pt-BR" dirty="0"/>
              <a:t>Priorização </a:t>
            </a:r>
          </a:p>
          <a:p>
            <a:pPr lvl="1"/>
            <a:r>
              <a:rPr lang="pt-BR" dirty="0"/>
              <a:t>Atualização</a:t>
            </a:r>
          </a:p>
        </p:txBody>
      </p:sp>
    </p:spTree>
    <p:extLst>
      <p:ext uri="{BB962C8B-B14F-4D97-AF65-F5344CB8AC3E}">
        <p14:creationId xmlns:p14="http://schemas.microsoft.com/office/powerpoint/2010/main" val="361490205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FB1EA-222E-4DD9-92C0-449F93A3C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BD0FF8-F4D6-4531-B8D6-5D32C32B3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Sprint: período fixo e curto com atividades de planejamento, execução, revisão e retrospectiva </a:t>
            </a:r>
          </a:p>
          <a:p>
            <a:r>
              <a:rPr lang="pt-BR" dirty="0"/>
              <a:t>Sprint Backlog: lista selecionada de itens com detalhamento, estimativas, priorização e atualização </a:t>
            </a:r>
          </a:p>
          <a:p>
            <a:r>
              <a:rPr lang="pt-BR" dirty="0" err="1"/>
              <a:t>User</a:t>
            </a:r>
            <a:r>
              <a:rPr lang="pt-BR" dirty="0"/>
              <a:t> Stories: descrições claras de funcionalidades escritas do ponto de vista do usuário </a:t>
            </a:r>
          </a:p>
          <a:p>
            <a:r>
              <a:rPr lang="pt-BR" dirty="0"/>
              <a:t>Ciclo contínuo: trabalho, colaboração e melhoria constante</a:t>
            </a:r>
          </a:p>
        </p:txBody>
      </p:sp>
    </p:spTree>
    <p:extLst>
      <p:ext uri="{BB962C8B-B14F-4D97-AF65-F5344CB8AC3E}">
        <p14:creationId xmlns:p14="http://schemas.microsoft.com/office/powerpoint/2010/main" val="367336930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2F3941-282D-4E25-90BB-0E4E563EB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Reuniões do Scrum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6525AE-5D24-4523-8B68-C38E48F4C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Sprint Planning </a:t>
            </a:r>
          </a:p>
          <a:p>
            <a:r>
              <a:rPr lang="en-US" dirty="0"/>
              <a:t>Daily Scrum </a:t>
            </a:r>
          </a:p>
          <a:p>
            <a:r>
              <a:rPr lang="en-US" dirty="0"/>
              <a:t>Sprint Review </a:t>
            </a:r>
          </a:p>
          <a:p>
            <a:r>
              <a:rPr lang="en-US" dirty="0"/>
              <a:t>Sprint Retrospective </a:t>
            </a:r>
          </a:p>
          <a:p>
            <a:r>
              <a:rPr lang="en-US" dirty="0"/>
              <a:t>Backlog Refinement </a:t>
            </a:r>
          </a:p>
          <a:p>
            <a:r>
              <a:rPr lang="en-US" dirty="0"/>
              <a:t>Product Review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5184103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9CFE37-D35E-4A29-9DA4-AB8BCB15F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Caraterísticas das reuniões do Scrum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3CB7FD-3E87-47FF-BD28-219AEAE78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Rápidas, focadas e eficientes </a:t>
            </a:r>
          </a:p>
          <a:p>
            <a:r>
              <a:rPr lang="pt-BR" dirty="0"/>
              <a:t>Participação de todos os membros da equipe </a:t>
            </a:r>
          </a:p>
          <a:p>
            <a:r>
              <a:rPr lang="pt-BR" dirty="0"/>
              <a:t>Promovem transparência, colaboração e engajamento</a:t>
            </a:r>
          </a:p>
        </p:txBody>
      </p:sp>
    </p:spTree>
    <p:extLst>
      <p:ext uri="{BB962C8B-B14F-4D97-AF65-F5344CB8AC3E}">
        <p14:creationId xmlns:p14="http://schemas.microsoft.com/office/powerpoint/2010/main" val="213630739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3775EF-9244-4C49-A564-1041C9CBA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Sprint Planning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364F7A-DD4B-46F3-9162-F76916D5F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49225"/>
          </a:xfrm>
        </p:spPr>
        <p:txBody>
          <a:bodyPr/>
          <a:lstStyle/>
          <a:p>
            <a:r>
              <a:rPr lang="pt-BR" dirty="0"/>
              <a:t>Definir o objetivo da Sprint e planejar atividades </a:t>
            </a:r>
          </a:p>
          <a:p>
            <a:r>
              <a:rPr lang="pt-BR" dirty="0"/>
              <a:t>Revisão do </a:t>
            </a:r>
            <a:r>
              <a:rPr lang="pt-BR" dirty="0" err="1"/>
              <a:t>Product</a:t>
            </a:r>
            <a:r>
              <a:rPr lang="pt-BR" dirty="0"/>
              <a:t> Backlog e seleção de </a:t>
            </a:r>
            <a:r>
              <a:rPr lang="pt-BR" dirty="0" err="1"/>
              <a:t>User</a:t>
            </a:r>
            <a:r>
              <a:rPr lang="pt-BR" dirty="0"/>
              <a:t> Stories </a:t>
            </a:r>
          </a:p>
          <a:p>
            <a:r>
              <a:rPr lang="pt-BR" dirty="0"/>
              <a:t>Estimativa de esforço e definição de tarefas </a:t>
            </a:r>
          </a:p>
          <a:p>
            <a:r>
              <a:rPr lang="pt-BR" dirty="0"/>
              <a:t>Resultado: plano detalhado da Sprint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E8CBB96-491A-416E-A861-18885BDAF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9084" y="2744701"/>
            <a:ext cx="4135180" cy="394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15455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35C7B3-B71D-4ED1-A7F6-8EDCB7B8D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Planning Poker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6CFA44-1902-4064-A8DE-0A61D402A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Utilizada na Sprint Planning </a:t>
            </a:r>
          </a:p>
          <a:p>
            <a:r>
              <a:rPr lang="pt-BR" dirty="0"/>
              <a:t>Estimativa colaborativa e precisa do esforço necessário </a:t>
            </a:r>
          </a:p>
          <a:p>
            <a:r>
              <a:rPr lang="pt-BR" dirty="0"/>
              <a:t>Uso de cartas com números de Fibonacci </a:t>
            </a:r>
          </a:p>
          <a:p>
            <a:r>
              <a:rPr lang="pt-BR" dirty="0"/>
              <a:t>Discussão e convergência em estimativas mais confiáveis</a:t>
            </a:r>
          </a:p>
        </p:txBody>
      </p:sp>
    </p:spTree>
    <p:extLst>
      <p:ext uri="{BB962C8B-B14F-4D97-AF65-F5344CB8AC3E}">
        <p14:creationId xmlns:p14="http://schemas.microsoft.com/office/powerpoint/2010/main" val="1883422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0CBB7C-5B6B-4560-9F11-53363DBF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Vantagens de agilidade em projetos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14561C-783D-4AF4-909A-9019AD2C0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t-BR" dirty="0"/>
              <a:t>Entrega constante de valor</a:t>
            </a:r>
          </a:p>
          <a:p>
            <a:pPr>
              <a:lnSpc>
                <a:spcPct val="150000"/>
              </a:lnSpc>
            </a:pPr>
            <a:r>
              <a:rPr lang="pt-BR" dirty="0"/>
              <a:t>Flexibilidade</a:t>
            </a:r>
          </a:p>
          <a:p>
            <a:pPr>
              <a:lnSpc>
                <a:spcPct val="150000"/>
              </a:lnSpc>
            </a:pPr>
            <a:r>
              <a:rPr lang="pt-BR" dirty="0"/>
              <a:t>Maior colaboração</a:t>
            </a:r>
          </a:p>
          <a:p>
            <a:pPr>
              <a:lnSpc>
                <a:spcPct val="150000"/>
              </a:lnSpc>
            </a:pPr>
            <a:r>
              <a:rPr lang="pt-BR" dirty="0"/>
              <a:t>Melhoria contínua</a:t>
            </a:r>
          </a:p>
          <a:p>
            <a:pPr>
              <a:lnSpc>
                <a:spcPct val="150000"/>
              </a:lnSpc>
            </a:pPr>
            <a:r>
              <a:rPr lang="pt-BR" dirty="0"/>
              <a:t>Melhor gestão de riscos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2DC40DF-9E31-432A-9AFF-5D3110C0B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048" y="3075976"/>
            <a:ext cx="6551871" cy="378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90299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A8015D-237B-44FC-833A-9EC563D91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Daily Scrum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9F3E01-2020-4596-839D-047A13938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Reunião diária de até 15 minutos </a:t>
            </a:r>
          </a:p>
          <a:p>
            <a:r>
              <a:rPr lang="pt-BR" dirty="0"/>
              <a:t>Atualização do andamento do projeto </a:t>
            </a:r>
          </a:p>
          <a:p>
            <a:r>
              <a:rPr lang="pt-BR" dirty="0"/>
              <a:t>Três perguntas básicas: o que foi feito, o que será feito, quais obstáculos existem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848BA55-932C-4362-B24D-FE4CA8611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9298" y="3294180"/>
            <a:ext cx="3502518" cy="331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718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3BC73E-53C4-469C-80BE-CF4B5C335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Sprint Review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DA4F69-9B36-4AFA-A97F-A0E41AE25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Oportunidade de compartilhar trabalho concluído com stakeholders </a:t>
            </a:r>
          </a:p>
          <a:p>
            <a:r>
              <a:rPr lang="pt-BR" dirty="0"/>
              <a:t>Apresentação de </a:t>
            </a:r>
            <a:r>
              <a:rPr lang="pt-BR" dirty="0" err="1"/>
              <a:t>User</a:t>
            </a:r>
            <a:r>
              <a:rPr lang="pt-BR" dirty="0"/>
              <a:t> Stories ou funcionalidades </a:t>
            </a:r>
          </a:p>
          <a:p>
            <a:r>
              <a:rPr lang="pt-BR" dirty="0"/>
              <a:t>Feedback, validação e atualização do </a:t>
            </a:r>
            <a:r>
              <a:rPr lang="pt-BR" dirty="0" err="1"/>
              <a:t>Product</a:t>
            </a:r>
            <a:r>
              <a:rPr lang="pt-BR" dirty="0"/>
              <a:t> Backlog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007AF74-E7AD-412D-A15F-388B85EF8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606" y="3393334"/>
            <a:ext cx="3062337" cy="291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5160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1B939C-D30C-41FA-8BE5-5EDA2DBC4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Sprint </a:t>
            </a:r>
            <a:r>
              <a:rPr lang="pt-BR" dirty="0" err="1"/>
              <a:t>Retrospective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DB9D21-B716-4D8F-84B8-1E697D46C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Reflexão sobre o trabalho realizado </a:t>
            </a:r>
          </a:p>
          <a:p>
            <a:r>
              <a:rPr lang="pt-BR" dirty="0"/>
              <a:t>Identificação de melhorias no processo, trabalho em equipe e produto </a:t>
            </a:r>
          </a:p>
          <a:p>
            <a:r>
              <a:rPr lang="pt-BR" dirty="0"/>
              <a:t>Estrutura de três etapas: o que deu certo, o que não deu certo, o que vamos melhorar</a:t>
            </a:r>
          </a:p>
        </p:txBody>
      </p:sp>
    </p:spTree>
    <p:extLst>
      <p:ext uri="{BB962C8B-B14F-4D97-AF65-F5344CB8AC3E}">
        <p14:creationId xmlns:p14="http://schemas.microsoft.com/office/powerpoint/2010/main" val="371481880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655571-EA99-4B2E-B6EF-A7CEABC3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E36349-F69A-4361-935F-CA3777EF4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Reuniões-chave no Scrum promovem colaboração, comunicação e transparência </a:t>
            </a:r>
          </a:p>
          <a:p>
            <a:r>
              <a:rPr lang="pt-B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Planning</a:t>
            </a:r>
            <a:r>
              <a:rPr lang="pt-BR" dirty="0"/>
              <a:t>: definição de objetivo e planejamento </a:t>
            </a:r>
          </a:p>
          <a:p>
            <a:r>
              <a:rPr lang="pt-B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Daily Scrum</a:t>
            </a:r>
            <a:r>
              <a:rPr lang="pt-BR" dirty="0"/>
              <a:t>: atualização diária </a:t>
            </a:r>
          </a:p>
          <a:p>
            <a:r>
              <a:rPr lang="pt-B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Review</a:t>
            </a:r>
            <a:r>
              <a:rPr lang="pt-BR" dirty="0"/>
              <a:t>: compartilhamento e feedback </a:t>
            </a:r>
          </a:p>
          <a:p>
            <a:r>
              <a:rPr lang="pt-B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</a:t>
            </a:r>
            <a:r>
              <a:rPr lang="pt-BR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Retrospective</a:t>
            </a:r>
            <a:r>
              <a:rPr lang="pt-BR" dirty="0"/>
              <a:t>: reflexão e melhoria contínua</a:t>
            </a:r>
          </a:p>
        </p:txBody>
      </p:sp>
    </p:spTree>
    <p:extLst>
      <p:ext uri="{BB962C8B-B14F-4D97-AF65-F5344CB8AC3E}">
        <p14:creationId xmlns:p14="http://schemas.microsoft.com/office/powerpoint/2010/main" val="109835100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D00D6C-03D1-4B97-9CE1-848D9EFA8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Scrum Master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558FB5-B59E-46F6-9A4B-FA5A9CDB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Responsável por </a:t>
            </a:r>
            <a:r>
              <a:rPr lang="pt-BR" b="1" dirty="0"/>
              <a:t>garantir o bom andamento </a:t>
            </a:r>
            <a:r>
              <a:rPr lang="pt-BR" dirty="0"/>
              <a:t>do projeto </a:t>
            </a:r>
          </a:p>
          <a:p>
            <a:r>
              <a:rPr lang="pt-BR" b="1" dirty="0"/>
              <a:t>Facilitar as reuniões </a:t>
            </a:r>
            <a:r>
              <a:rPr lang="pt-BR" dirty="0"/>
              <a:t>do Scrum </a:t>
            </a:r>
          </a:p>
          <a:p>
            <a:r>
              <a:rPr lang="pt-BR" b="1" dirty="0"/>
              <a:t>Garantir o cumprimento dos princípios </a:t>
            </a:r>
            <a:r>
              <a:rPr lang="pt-BR" dirty="0"/>
              <a:t>e das práticas do Scrum </a:t>
            </a:r>
          </a:p>
          <a:p>
            <a:r>
              <a:rPr lang="pt-BR" dirty="0"/>
              <a:t>Promover a </a:t>
            </a:r>
            <a:r>
              <a:rPr lang="pt-BR" b="1" dirty="0"/>
              <a:t>colaboração e a auto-organ</a:t>
            </a:r>
            <a:r>
              <a:rPr lang="pt-BR" dirty="0"/>
              <a:t>ização da equipe </a:t>
            </a:r>
          </a:p>
          <a:p>
            <a:r>
              <a:rPr lang="pt-BR" b="1" dirty="0"/>
              <a:t>Proteger a equipe </a:t>
            </a:r>
            <a:r>
              <a:rPr lang="pt-BR" dirty="0"/>
              <a:t>de interferências externas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F0DFE8B-744B-4792-A221-A701E1F34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2455" y="4532050"/>
            <a:ext cx="2889545" cy="232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25586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C1101C-258F-4A62-9681-CDB28A1E0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991A83-9ACD-42D7-B397-0C5C24315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Responsável por gerenciar o backlog do produto e representar os interesses dos stakeholders </a:t>
            </a:r>
          </a:p>
          <a:p>
            <a:r>
              <a:rPr lang="pt-BR" dirty="0"/>
              <a:t>Priorizar os itens do </a:t>
            </a:r>
            <a:r>
              <a:rPr lang="pt-BR" dirty="0" err="1"/>
              <a:t>Product</a:t>
            </a:r>
            <a:r>
              <a:rPr lang="pt-BR" dirty="0"/>
              <a:t> Backlog com base no valor e nas necessidades dos stakeholders </a:t>
            </a:r>
          </a:p>
          <a:p>
            <a:r>
              <a:rPr lang="pt-BR" dirty="0"/>
              <a:t>Participar das reuniões de planejamento da Sprint </a:t>
            </a:r>
          </a:p>
          <a:p>
            <a:r>
              <a:rPr lang="pt-BR" dirty="0"/>
              <a:t>Estabelecer critérios de aceitação para os itens do </a:t>
            </a:r>
            <a:r>
              <a:rPr lang="pt-BR" dirty="0" err="1"/>
              <a:t>Product</a:t>
            </a:r>
            <a:r>
              <a:rPr lang="pt-BR" dirty="0"/>
              <a:t> Backlog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B77F7F1-36E6-43A1-B855-32ECF37FE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2455" y="4532050"/>
            <a:ext cx="2889545" cy="232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51571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4EBF85-8FD1-40EE-9D80-35EE25E50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 de desenvolvimento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567C20-0074-4B7B-947F-BC7BCB1DD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Responsável por transformar os itens do </a:t>
            </a:r>
            <a:r>
              <a:rPr lang="pt-BR" dirty="0" err="1"/>
              <a:t>Product</a:t>
            </a:r>
            <a:r>
              <a:rPr lang="pt-BR" dirty="0"/>
              <a:t> Backlog em incrementos de produto funcionais </a:t>
            </a:r>
          </a:p>
          <a:p>
            <a:r>
              <a:rPr lang="pt-BR" dirty="0"/>
              <a:t>Estimar o esforço necessário para implementar os itens do </a:t>
            </a:r>
            <a:r>
              <a:rPr lang="pt-BR" dirty="0" err="1"/>
              <a:t>Product</a:t>
            </a:r>
            <a:r>
              <a:rPr lang="pt-BR" dirty="0"/>
              <a:t> Backlog </a:t>
            </a:r>
          </a:p>
          <a:p>
            <a:r>
              <a:rPr lang="pt-BR" dirty="0"/>
              <a:t>Participar ativamente das reuniões do Scrum </a:t>
            </a:r>
          </a:p>
          <a:p>
            <a:r>
              <a:rPr lang="pt-BR" dirty="0"/>
              <a:t>Auto-organizar-se para determinar como o trabalho será realizado </a:t>
            </a:r>
          </a:p>
          <a:p>
            <a:r>
              <a:rPr lang="pt-BR" dirty="0"/>
              <a:t>Manter um alto padrão de qualidade no desenvolvimento do produto</a:t>
            </a:r>
          </a:p>
        </p:txBody>
      </p:sp>
    </p:spTree>
    <p:extLst>
      <p:ext uri="{BB962C8B-B14F-4D97-AF65-F5344CB8AC3E}">
        <p14:creationId xmlns:p14="http://schemas.microsoft.com/office/powerpoint/2010/main" val="293971271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5544329-4465-4B07-99E7-9F45506D6D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Metodologias Ágeis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1C32599D-DE66-4AE2-81F5-AAD90D56DE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071720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127190-53D9-4A61-9116-71230D602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Metodologias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0FED99-0000-4585-855E-1470775DA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Processos ágeis</a:t>
            </a:r>
          </a:p>
          <a:p>
            <a:r>
              <a:rPr lang="pt-BR" dirty="0"/>
              <a:t>Ferramentas fundamentais</a:t>
            </a:r>
          </a:p>
          <a:p>
            <a:r>
              <a:rPr lang="pt-BR" dirty="0"/>
              <a:t>Conceito Lean</a:t>
            </a:r>
          </a:p>
          <a:p>
            <a:r>
              <a:rPr lang="pt-BR" dirty="0" err="1"/>
              <a:t>Kanban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0445384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38F679-34DD-4894-AE9C-F6E92DE28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4874"/>
            <a:ext cx="10515600" cy="4351338"/>
          </a:xfrm>
        </p:spPr>
        <p:txBody>
          <a:bodyPr/>
          <a:lstStyle/>
          <a:p>
            <a:r>
              <a:rPr lang="pt-BR" dirty="0"/>
              <a:t>Ferramenta de gerenciamento de projetos baseada em quadros </a:t>
            </a:r>
            <a:r>
              <a:rPr lang="pt-BR" dirty="0" err="1"/>
              <a:t>Kanban</a:t>
            </a:r>
            <a:r>
              <a:rPr lang="pt-BR" dirty="0"/>
              <a:t> </a:t>
            </a:r>
          </a:p>
          <a:p>
            <a:r>
              <a:rPr lang="pt-BR" dirty="0" err="1"/>
              <a:t>Trello</a:t>
            </a:r>
            <a:r>
              <a:rPr lang="pt-BR" dirty="0"/>
              <a:t>, Inc. (da </a:t>
            </a:r>
            <a:r>
              <a:rPr lang="pt-BR" dirty="0" err="1"/>
              <a:t>Atlassian</a:t>
            </a:r>
            <a:r>
              <a:rPr lang="pt-BR" dirty="0"/>
              <a:t> desde 2017) </a:t>
            </a:r>
          </a:p>
          <a:p>
            <a:r>
              <a:rPr lang="pt-BR" dirty="0"/>
              <a:t>Pode ser acessado por meio do site oficial do </a:t>
            </a:r>
            <a:r>
              <a:rPr lang="pt-BR" dirty="0" err="1"/>
              <a:t>Trello</a:t>
            </a:r>
            <a:r>
              <a:rPr lang="pt-BR" dirty="0"/>
              <a:t> (www.trello.com) ou por meio de aplicativos móveis disponíveis para Android e iOS </a:t>
            </a:r>
          </a:p>
          <a:p>
            <a:r>
              <a:rPr lang="pt-BR" dirty="0"/>
              <a:t>Oferece um plano gratuito com recursos básicos e também disponibiliza planos pagos com recursos adicionais, como </a:t>
            </a:r>
            <a:r>
              <a:rPr lang="pt-BR" dirty="0" err="1"/>
              <a:t>Trello</a:t>
            </a:r>
            <a:r>
              <a:rPr lang="pt-BR" dirty="0"/>
              <a:t> Gold e </a:t>
            </a:r>
            <a:r>
              <a:rPr lang="pt-BR" dirty="0" err="1"/>
              <a:t>Trello</a:t>
            </a:r>
            <a:r>
              <a:rPr lang="pt-BR" dirty="0"/>
              <a:t> Business </a:t>
            </a:r>
            <a:r>
              <a:rPr lang="pt-BR" dirty="0" err="1"/>
              <a:t>Class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5C97BD7-FC65-4E8F-AA8B-272E3C052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159" y="170582"/>
            <a:ext cx="5688563" cy="174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39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0CBB7C-5B6B-4560-9F11-53363DBF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Desvantagens de agilidade em projetos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14561C-783D-4AF4-909A-9019AD2C0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t-BR" dirty="0"/>
              <a:t>Menos documentação</a:t>
            </a:r>
          </a:p>
          <a:p>
            <a:pPr>
              <a:lnSpc>
                <a:spcPct val="150000"/>
              </a:lnSpc>
            </a:pPr>
            <a:r>
              <a:rPr lang="pt-BR" dirty="0"/>
              <a:t>Necessidade de comunicação constante</a:t>
            </a:r>
          </a:p>
          <a:p>
            <a:pPr>
              <a:lnSpc>
                <a:spcPct val="150000"/>
              </a:lnSpc>
            </a:pPr>
            <a:r>
              <a:rPr lang="pt-BR" dirty="0"/>
              <a:t>Dificuldade de prever prazos e custos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A555675-C758-4752-B87C-5A3BE38083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76" r="16650"/>
          <a:stretch/>
        </p:blipFill>
        <p:spPr>
          <a:xfrm>
            <a:off x="7231224" y="2938111"/>
            <a:ext cx="4795936" cy="364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58249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r que migrar do Trello Free para Premium? - Blog Vericode">
            <a:extLst>
              <a:ext uri="{FF2B5EF4-FFF2-40B4-BE49-F238E27FC236}">
                <a16:creationId xmlns:a16="http://schemas.microsoft.com/office/drawing/2014/main" id="{447C427E-B652-4994-BC0A-2E61D0F5A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0" t="5989" r="18648" b="19165"/>
          <a:stretch/>
        </p:blipFill>
        <p:spPr bwMode="auto">
          <a:xfrm>
            <a:off x="1409209" y="186612"/>
            <a:ext cx="9373582" cy="6279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453567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279A89-885E-41E6-872B-59E0DD47E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Plataforma abrangente de gerenciamento de projetos e problemas </a:t>
            </a:r>
          </a:p>
          <a:p>
            <a:r>
              <a:rPr lang="pt-BR" dirty="0" err="1"/>
              <a:t>Atlassian</a:t>
            </a:r>
            <a:r>
              <a:rPr lang="pt-BR" dirty="0"/>
              <a:t> </a:t>
            </a:r>
          </a:p>
          <a:p>
            <a:r>
              <a:rPr lang="pt-BR" dirty="0"/>
              <a:t>Pode ser acessado por meio do site oficial da </a:t>
            </a:r>
            <a:r>
              <a:rPr lang="pt-BR" dirty="0" err="1"/>
              <a:t>Atlassian</a:t>
            </a:r>
            <a:r>
              <a:rPr lang="pt-BR" dirty="0"/>
              <a:t> (www.atlassian.com/software/</a:t>
            </a:r>
            <a:r>
              <a:rPr lang="pt-BR" dirty="0" err="1"/>
              <a:t>jira</a:t>
            </a:r>
            <a:r>
              <a:rPr lang="pt-BR" dirty="0"/>
              <a:t>) ou por meio de aplicativos móveis disponíveis para Android e iOS </a:t>
            </a:r>
          </a:p>
          <a:p>
            <a:r>
              <a:rPr lang="pt-BR" dirty="0"/>
              <a:t>Possui diferentes opções de licenciamento, incluindo uma versão de avaliação gratuita, além de planos pagos, como </a:t>
            </a:r>
            <a:r>
              <a:rPr lang="pt-BR" dirty="0" err="1"/>
              <a:t>Jira</a:t>
            </a:r>
            <a:r>
              <a:rPr lang="pt-BR" dirty="0"/>
              <a:t> Core, </a:t>
            </a:r>
            <a:r>
              <a:rPr lang="pt-BR" dirty="0" err="1"/>
              <a:t>Jira</a:t>
            </a:r>
            <a:r>
              <a:rPr lang="pt-BR" dirty="0"/>
              <a:t> Software e </a:t>
            </a:r>
            <a:r>
              <a:rPr lang="pt-BR" dirty="0" err="1"/>
              <a:t>Jira</a:t>
            </a:r>
            <a:r>
              <a:rPr lang="pt-BR" dirty="0"/>
              <a:t> Service Management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3FCE90F-3924-425C-8429-AF111217C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3657"/>
            <a:ext cx="437197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149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omine o gerenciamento ágil de projetos com o Jira | Atlassian">
            <a:extLst>
              <a:ext uri="{FF2B5EF4-FFF2-40B4-BE49-F238E27FC236}">
                <a16:creationId xmlns:a16="http://schemas.microsoft.com/office/drawing/2014/main" id="{220755DB-9C40-4426-A72C-B53D6599F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" y="33338"/>
            <a:ext cx="12153900" cy="679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70685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A4685C-0A41-4ED5-9715-3664000CE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16" y="380574"/>
            <a:ext cx="11422069" cy="609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34804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7288A7-5F83-4931-A378-F4E56CE84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554926-AE32-4ADC-A552-4E0A0397B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Trello</a:t>
            </a:r>
            <a:r>
              <a:rPr lang="pt-BR" dirty="0"/>
              <a:t> é mais simples e intuitivo, adequado para projetos menores e colaboração </a:t>
            </a:r>
          </a:p>
          <a:p>
            <a:r>
              <a:rPr lang="pt-BR" dirty="0" err="1"/>
              <a:t>Jira</a:t>
            </a:r>
            <a:r>
              <a:rPr lang="pt-BR" dirty="0"/>
              <a:t> é uma solução mais robusta, com recursos avançados e escalabilidade </a:t>
            </a:r>
          </a:p>
          <a:p>
            <a:r>
              <a:rPr lang="pt-BR" dirty="0"/>
              <a:t>A escolha entre as ferramentas depende do tamanho e complexidade do projeto, bem como das necessidades específicas da equipe</a:t>
            </a:r>
          </a:p>
        </p:txBody>
      </p:sp>
    </p:spTree>
    <p:extLst>
      <p:ext uri="{BB962C8B-B14F-4D97-AF65-F5344CB8AC3E}">
        <p14:creationId xmlns:p14="http://schemas.microsoft.com/office/powerpoint/2010/main" val="148853397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8BF5A2-9008-4C59-B2AC-C937D4451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Lean	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603BBB-C6D3-44CD-BAB2-A3CDD065A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Lean é uma filosofia de gestão que busca criar valor e eliminar desperdícios em processos e sistemas </a:t>
            </a:r>
          </a:p>
          <a:p>
            <a:endParaRPr lang="pt-BR" dirty="0"/>
          </a:p>
          <a:p>
            <a:r>
              <a:rPr lang="pt-BR" dirty="0"/>
              <a:t>Originado do Sistema Toyota de Produção (STP), é amplamente adotado em diversos setores e organizações </a:t>
            </a:r>
          </a:p>
          <a:p>
            <a:endParaRPr lang="pt-BR" dirty="0"/>
          </a:p>
          <a:p>
            <a:r>
              <a:rPr lang="pt-BR" dirty="0"/>
              <a:t>Seu objetivo é melhorar eficiência, qualidade e satisfação do cliente, reduzindo custos e tempo de produção</a:t>
            </a:r>
          </a:p>
        </p:txBody>
      </p:sp>
    </p:spTree>
    <p:extLst>
      <p:ext uri="{BB962C8B-B14F-4D97-AF65-F5344CB8AC3E}">
        <p14:creationId xmlns:p14="http://schemas.microsoft.com/office/powerpoint/2010/main" val="284643793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8889F5-0054-4006-9510-8B64E2F10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Origem do Lean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BCECE1-38E9-4492-8921-99868365CA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Criado por </a:t>
            </a:r>
            <a:r>
              <a:rPr lang="pt-BR" dirty="0" err="1"/>
              <a:t>Taiichi</a:t>
            </a:r>
            <a:r>
              <a:rPr lang="pt-BR" dirty="0"/>
              <a:t> </a:t>
            </a:r>
            <a:r>
              <a:rPr lang="pt-BR" dirty="0" err="1"/>
              <a:t>Ohno</a:t>
            </a:r>
            <a:r>
              <a:rPr lang="pt-BR" dirty="0"/>
              <a:t> e </a:t>
            </a:r>
            <a:r>
              <a:rPr lang="pt-BR" dirty="0" err="1"/>
              <a:t>Shigeo</a:t>
            </a:r>
            <a:r>
              <a:rPr lang="pt-BR" dirty="0"/>
              <a:t> </a:t>
            </a:r>
            <a:r>
              <a:rPr lang="pt-BR" dirty="0" err="1"/>
              <a:t>Shingo</a:t>
            </a:r>
            <a:r>
              <a:rPr lang="pt-BR" dirty="0"/>
              <a:t>, o STP revolucionou a indústria automobilística</a:t>
            </a:r>
          </a:p>
          <a:p>
            <a:endParaRPr lang="pt-BR" dirty="0"/>
          </a:p>
          <a:p>
            <a:r>
              <a:rPr lang="pt-BR" dirty="0"/>
              <a:t>Anos 1950: Desafios enfrentados pela Toyota, falta de recursos e concorrência acirrada </a:t>
            </a:r>
          </a:p>
          <a:p>
            <a:endParaRPr lang="pt-BR" dirty="0"/>
          </a:p>
          <a:p>
            <a:r>
              <a:rPr lang="pt-BR" dirty="0"/>
              <a:t>O livro "A Máquina que Transformou o Mundo" destacou o sucesso do STP e introduziu o termo "Lean"</a:t>
            </a:r>
          </a:p>
        </p:txBody>
      </p:sp>
    </p:spTree>
    <p:extLst>
      <p:ext uri="{BB962C8B-B14F-4D97-AF65-F5344CB8AC3E}">
        <p14:creationId xmlns:p14="http://schemas.microsoft.com/office/powerpoint/2010/main" val="4980814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F7A33E-1689-45B1-8C08-31A43A19E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Benefícios do Lean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189C18-9A6D-46DA-ADCA-D7E01A950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Redução de desperdícios </a:t>
            </a:r>
          </a:p>
          <a:p>
            <a:r>
              <a:rPr lang="pt-BR" dirty="0"/>
              <a:t>Melhoria da qualidade </a:t>
            </a:r>
          </a:p>
          <a:p>
            <a:r>
              <a:rPr lang="pt-BR" dirty="0"/>
              <a:t>Aumento da produtividade </a:t>
            </a:r>
          </a:p>
          <a:p>
            <a:r>
              <a:rPr lang="pt-BR" dirty="0"/>
              <a:t>Melhoria do atendimento ao cliente </a:t>
            </a:r>
          </a:p>
          <a:p>
            <a:r>
              <a:rPr lang="pt-BR" dirty="0"/>
              <a:t>Engajamento dos colaboradores</a:t>
            </a:r>
          </a:p>
        </p:txBody>
      </p:sp>
    </p:spTree>
    <p:extLst>
      <p:ext uri="{BB962C8B-B14F-4D97-AF65-F5344CB8AC3E}">
        <p14:creationId xmlns:p14="http://schemas.microsoft.com/office/powerpoint/2010/main" val="204349880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08EFA4-6399-4AE4-8A45-02CD54A00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Lean IT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BC6B6F-DA66-405F-ABDF-A1EFBC862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Enfatiza a criação de valor para o cliente e a eliminação de desperdícios em serviços de TI</a:t>
            </a:r>
          </a:p>
          <a:p>
            <a:endParaRPr lang="pt-BR" dirty="0"/>
          </a:p>
          <a:p>
            <a:r>
              <a:rPr lang="pt-BR" dirty="0"/>
              <a:t>Ao eliminar desperdícios, as organizações de TI podem reduzir custos, melhorar a qualidade dos serviços e aumentar a satisfação do cliente</a:t>
            </a:r>
          </a:p>
          <a:p>
            <a:endParaRPr lang="pt-BR" dirty="0"/>
          </a:p>
          <a:p>
            <a:r>
              <a:rPr lang="pt-BR" dirty="0"/>
              <a:t>Requer uma mudança cultural e o engajamento de toda a equipe</a:t>
            </a:r>
          </a:p>
        </p:txBody>
      </p:sp>
    </p:spTree>
    <p:extLst>
      <p:ext uri="{BB962C8B-B14F-4D97-AF65-F5344CB8AC3E}">
        <p14:creationId xmlns:p14="http://schemas.microsoft.com/office/powerpoint/2010/main" val="280137730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65959C-C5FE-488B-9608-D2C9D6C55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Princípios do Lean IT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822050-691D-48F0-94CF-67F4AE07C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Eliminar desperdícios </a:t>
            </a:r>
          </a:p>
          <a:p>
            <a:r>
              <a:rPr lang="pt-BR" dirty="0"/>
              <a:t>Ampliar o aprendizado </a:t>
            </a:r>
          </a:p>
          <a:p>
            <a:r>
              <a:rPr lang="pt-BR" dirty="0"/>
              <a:t>Decidir o mais tarde possível </a:t>
            </a:r>
          </a:p>
          <a:p>
            <a:r>
              <a:rPr lang="pt-BR" dirty="0"/>
              <a:t>Entregar o mais rápido possível </a:t>
            </a:r>
          </a:p>
          <a:p>
            <a:r>
              <a:rPr lang="pt-BR" dirty="0"/>
              <a:t>Valorizar a equipe </a:t>
            </a:r>
          </a:p>
          <a:p>
            <a:r>
              <a:rPr lang="pt-BR" dirty="0"/>
              <a:t>Criar integridade </a:t>
            </a:r>
          </a:p>
          <a:p>
            <a:r>
              <a:rPr lang="pt-BR" dirty="0"/>
              <a:t>Ver o todo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20E5B74-EF06-4937-AE5D-5A6D3E0B10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76" t="3810" r="10537" b="5325"/>
          <a:stretch/>
        </p:blipFill>
        <p:spPr>
          <a:xfrm>
            <a:off x="6340282" y="1156995"/>
            <a:ext cx="5630893" cy="538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274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7ADE355-5A62-4B12-811D-8B9698E0BB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Cultura Organizacional Ágil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E122E20-AA3E-44A6-8926-B7550DD2F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8019" y="3429000"/>
            <a:ext cx="3255962" cy="325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3916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CFD74E-3740-4D6F-980F-68D84AA31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Ferramentas do Lean IT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D9D53F-B664-491E-8F1D-A399FF811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A3 </a:t>
            </a:r>
            <a:r>
              <a:rPr lang="pt-BR" dirty="0" err="1"/>
              <a:t>Thinking</a:t>
            </a:r>
            <a:endParaRPr lang="pt-BR" dirty="0"/>
          </a:p>
          <a:p>
            <a:endParaRPr lang="pt-BR" dirty="0"/>
          </a:p>
          <a:p>
            <a:r>
              <a:rPr lang="pt-BR" dirty="0"/>
              <a:t>Ciclo PDCA (</a:t>
            </a:r>
            <a:r>
              <a:rPr lang="pt-BR" dirty="0" err="1"/>
              <a:t>Plan</a:t>
            </a:r>
            <a:r>
              <a:rPr lang="pt-BR" dirty="0"/>
              <a:t>-Do-</a:t>
            </a:r>
            <a:r>
              <a:rPr lang="pt-BR" dirty="0" err="1"/>
              <a:t>Check</a:t>
            </a:r>
            <a:r>
              <a:rPr lang="pt-BR" dirty="0"/>
              <a:t>-</a:t>
            </a:r>
            <a:r>
              <a:rPr lang="pt-BR" dirty="0" err="1"/>
              <a:t>Act</a:t>
            </a:r>
            <a:r>
              <a:rPr lang="pt-BR" dirty="0"/>
              <a:t>)</a:t>
            </a:r>
          </a:p>
          <a:p>
            <a:endParaRPr lang="pt-BR" dirty="0"/>
          </a:p>
          <a:p>
            <a:r>
              <a:rPr lang="pt-BR" dirty="0"/>
              <a:t>5S (</a:t>
            </a:r>
            <a:r>
              <a:rPr lang="pt-BR" dirty="0" err="1"/>
              <a:t>Seiri</a:t>
            </a:r>
            <a:r>
              <a:rPr lang="pt-BR" dirty="0"/>
              <a:t>, </a:t>
            </a:r>
            <a:r>
              <a:rPr lang="pt-BR" dirty="0" err="1"/>
              <a:t>Seiton</a:t>
            </a:r>
            <a:r>
              <a:rPr lang="pt-BR" dirty="0"/>
              <a:t>, </a:t>
            </a:r>
            <a:r>
              <a:rPr lang="pt-BR" dirty="0" err="1"/>
              <a:t>Seiso</a:t>
            </a:r>
            <a:r>
              <a:rPr lang="pt-BR" dirty="0"/>
              <a:t>, </a:t>
            </a:r>
            <a:r>
              <a:rPr lang="pt-BR" dirty="0" err="1"/>
              <a:t>Seiketsu</a:t>
            </a:r>
            <a:r>
              <a:rPr lang="pt-BR" dirty="0"/>
              <a:t>, </a:t>
            </a:r>
            <a:r>
              <a:rPr lang="pt-BR" dirty="0" err="1"/>
              <a:t>Shitsuke</a:t>
            </a:r>
            <a:r>
              <a:rPr lang="pt-B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1369078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E015D6-D019-48A7-8468-14121BEEE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Ferramentas do Lean IT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AF4356-EAAD-4E3E-A11C-A85F562FA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Kanban</a:t>
            </a:r>
            <a:r>
              <a:rPr lang="pt-BR" dirty="0"/>
              <a:t> </a:t>
            </a:r>
          </a:p>
          <a:p>
            <a:endParaRPr lang="pt-BR" dirty="0"/>
          </a:p>
          <a:p>
            <a:r>
              <a:rPr lang="pt-BR" dirty="0"/>
              <a:t>Kaizen</a:t>
            </a:r>
          </a:p>
          <a:p>
            <a:endParaRPr lang="pt-BR" dirty="0"/>
          </a:p>
          <a:p>
            <a:r>
              <a:rPr lang="pt-BR" dirty="0"/>
              <a:t>Mapeamento do Fluxo de Valor</a:t>
            </a:r>
          </a:p>
          <a:p>
            <a:endParaRPr lang="pt-BR" dirty="0"/>
          </a:p>
          <a:p>
            <a:r>
              <a:rPr lang="pt-BR" dirty="0" err="1"/>
              <a:t>Poka-yoke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13D3350-B98E-4837-9DF2-6C92880DB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30" t="28163" r="29501" b="22041"/>
          <a:stretch/>
        </p:blipFill>
        <p:spPr>
          <a:xfrm>
            <a:off x="10077062" y="230188"/>
            <a:ext cx="1831910" cy="218397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CD30918-248D-4439-8EE2-598E25B3C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411" y="1378598"/>
            <a:ext cx="5461318" cy="168184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3CCD728-0311-414A-AF15-F6847305E1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1765" y="3060441"/>
            <a:ext cx="3810000" cy="28575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12F9C31-2CEF-44DD-ADD2-3176ACA7B8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6032" y="4236389"/>
            <a:ext cx="4857750" cy="24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24747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Kanban: como funciona, vantagens e implementação - TOTVS">
            <a:extLst>
              <a:ext uri="{FF2B5EF4-FFF2-40B4-BE49-F238E27FC236}">
                <a16:creationId xmlns:a16="http://schemas.microsoft.com/office/drawing/2014/main" id="{B9E4BF44-9945-4823-9327-F45A9A49E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76213"/>
            <a:ext cx="9753600" cy="650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208435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6153B-A76B-40A6-8352-436D39224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Kanban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56BD4CE-09FF-445A-A10B-56D663427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Origem do método </a:t>
            </a:r>
            <a:r>
              <a:rPr lang="pt-BR" dirty="0" err="1"/>
              <a:t>Kanban</a:t>
            </a:r>
            <a:r>
              <a:rPr lang="pt-BR" dirty="0"/>
              <a:t> no STP na década de 1940 </a:t>
            </a:r>
          </a:p>
          <a:p>
            <a:r>
              <a:rPr lang="pt-BR" dirty="0"/>
              <a:t>Significado do termo “</a:t>
            </a:r>
            <a:r>
              <a:rPr lang="pt-BR" dirty="0" err="1"/>
              <a:t>Kanban</a:t>
            </a:r>
            <a:r>
              <a:rPr lang="pt-BR" dirty="0"/>
              <a:t>” em japonês como “cartão” ou “sinal visual” </a:t>
            </a:r>
          </a:p>
          <a:p>
            <a:r>
              <a:rPr lang="pt-BR" dirty="0"/>
              <a:t>Objetivo inicial é o controle eficiente do fluxo de produção e estoque</a:t>
            </a:r>
          </a:p>
          <a:p>
            <a:r>
              <a:rPr lang="pt-BR" dirty="0"/>
              <a:t>Evolução do método além da fabricação, alcançando áreas de desenvolvimento de software e gestão de projetos</a:t>
            </a:r>
          </a:p>
          <a:p>
            <a:r>
              <a:rPr lang="pt-BR" dirty="0"/>
              <a:t>Adoção como princípio fundamental do Lean Manufacturing e da filosofia Lean</a:t>
            </a:r>
          </a:p>
          <a:p>
            <a:r>
              <a:rPr lang="pt-BR" dirty="0"/>
              <a:t>Aplicação em gestão de fluxo de trabalho e melhoria contínua</a:t>
            </a:r>
          </a:p>
        </p:txBody>
      </p:sp>
    </p:spTree>
    <p:extLst>
      <p:ext uri="{BB962C8B-B14F-4D97-AF65-F5344CB8AC3E}">
        <p14:creationId xmlns:p14="http://schemas.microsoft.com/office/powerpoint/2010/main" val="260993225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28E1E-0A70-4078-AE51-5F8D61B37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Princípios do Método da </a:t>
            </a:r>
            <a:r>
              <a:rPr lang="pt-BR" dirty="0" err="1"/>
              <a:t>Kanban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5BB3D9-84A1-4D1E-A4E8-6D2397A79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Clareza nos processos e identificação de problemas Direcionamento da equipe para a excelência</a:t>
            </a:r>
          </a:p>
          <a:p>
            <a:r>
              <a:rPr lang="pt-BR" dirty="0"/>
              <a:t>Revelação de falhas, excesso de trabalho e impactos financeiros</a:t>
            </a:r>
          </a:p>
          <a:p>
            <a:r>
              <a:rPr lang="pt-BR" dirty="0"/>
              <a:t>Abordagem para mudança gerencial e introdução de melhorias</a:t>
            </a:r>
          </a:p>
        </p:txBody>
      </p:sp>
    </p:spTree>
    <p:extLst>
      <p:ext uri="{BB962C8B-B14F-4D97-AF65-F5344CB8AC3E}">
        <p14:creationId xmlns:p14="http://schemas.microsoft.com/office/powerpoint/2010/main" val="320513747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349F4F-9367-47AE-954E-F5BF4C267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Objetivos do Método </a:t>
            </a:r>
            <a:r>
              <a:rPr lang="pt-BR" dirty="0" err="1"/>
              <a:t>Kanban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EF3CD3-5D15-4E33-8567-18D9C6E2A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Aperfeiçoar o processo atual </a:t>
            </a:r>
          </a:p>
          <a:p>
            <a:r>
              <a:rPr lang="pt-BR" dirty="0"/>
              <a:t>Entregar com alta qualidade Melhorar a previsibilidade do lead time</a:t>
            </a:r>
          </a:p>
          <a:p>
            <a:r>
              <a:rPr lang="pt-BR" dirty="0"/>
              <a:t>Melhorar a satisfação dos funcionários</a:t>
            </a:r>
          </a:p>
        </p:txBody>
      </p:sp>
    </p:spTree>
    <p:extLst>
      <p:ext uri="{BB962C8B-B14F-4D97-AF65-F5344CB8AC3E}">
        <p14:creationId xmlns:p14="http://schemas.microsoft.com/office/powerpoint/2010/main" val="241278161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E56FED-D5B9-4F0D-A84B-BA34D1B91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Objetivos do Método </a:t>
            </a:r>
            <a:r>
              <a:rPr lang="pt-BR" dirty="0" err="1"/>
              <a:t>Kanban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C4C132F-3EAC-46D3-AED4-53D17C31F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Proporcionar folga para permitir melhoria</a:t>
            </a:r>
          </a:p>
          <a:p>
            <a:r>
              <a:rPr lang="pt-BR" dirty="0"/>
              <a:t>Simplificar a priorização</a:t>
            </a:r>
          </a:p>
          <a:p>
            <a:r>
              <a:rPr lang="pt-BR" dirty="0"/>
              <a:t>Fornecer transparência no projeto e operação do sistema</a:t>
            </a:r>
          </a:p>
          <a:p>
            <a:r>
              <a:rPr lang="pt-BR" dirty="0"/>
              <a:t>Projetar um processo para viabilizar o surgimento de uma organização de alta maturidade</a:t>
            </a:r>
          </a:p>
          <a:p>
            <a:r>
              <a:rPr lang="pt-BR" dirty="0"/>
              <a:t>Redução de desperdícios, melhoria da qualidade, aumento da produtividade e melhor atendimento ao cliente </a:t>
            </a:r>
          </a:p>
          <a:p>
            <a:r>
              <a:rPr lang="pt-BR" dirty="0"/>
              <a:t>Engajamento dos funcionários, participação ativa, ambiente colaborativo e melhoria contínua </a:t>
            </a:r>
          </a:p>
          <a:p>
            <a:r>
              <a:rPr lang="pt-BR" dirty="0"/>
              <a:t>Mudança cultural, adoção de abordagem ágil, trabalho previsível e sustentável</a:t>
            </a:r>
          </a:p>
        </p:txBody>
      </p:sp>
    </p:spTree>
    <p:extLst>
      <p:ext uri="{BB962C8B-B14F-4D97-AF65-F5344CB8AC3E}">
        <p14:creationId xmlns:p14="http://schemas.microsoft.com/office/powerpoint/2010/main" val="349232837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C5CE24-7F93-41AC-829C-0260147E5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5CAFD1-0844-49E5-93E6-C63656575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90292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2309</TotalTime>
  <Words>3230</Words>
  <Application>Microsoft Office PowerPoint</Application>
  <PresentationFormat>Widescreen</PresentationFormat>
  <Paragraphs>434</Paragraphs>
  <Slides>97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97</vt:i4>
      </vt:variant>
    </vt:vector>
  </HeadingPairs>
  <TitlesOfParts>
    <vt:vector size="101" baseType="lpstr">
      <vt:lpstr>Arial</vt:lpstr>
      <vt:lpstr>Calibri</vt:lpstr>
      <vt:lpstr>Calibri Light</vt:lpstr>
      <vt:lpstr>Tema do Office</vt:lpstr>
      <vt:lpstr>Apresentação do PowerPoint</vt:lpstr>
      <vt:lpstr>MÉTODOS ÁGEIS</vt:lpstr>
      <vt:lpstr>O que é agilidade?</vt:lpstr>
      <vt:lpstr>Equipes ágeis</vt:lpstr>
      <vt:lpstr>Equipes ágeis</vt:lpstr>
      <vt:lpstr>Onde aplicar?</vt:lpstr>
      <vt:lpstr>Vantagens de agilidade em projetos</vt:lpstr>
      <vt:lpstr>Desvantagens de agilidade em projetos</vt:lpstr>
      <vt:lpstr>Cultura Organizacional Ágil</vt:lpstr>
      <vt:lpstr>Cultura Organizacional Ágil</vt:lpstr>
      <vt:lpstr>Principais características</vt:lpstr>
      <vt:lpstr>Manifesto Ágil</vt:lpstr>
      <vt:lpstr>Manifesto Ágil</vt:lpstr>
      <vt:lpstr>Apresentação do PowerPoint</vt:lpstr>
      <vt:lpstr>Os 12 princípios do Manifesto Ágil (resumo)</vt:lpstr>
      <vt:lpstr>Quem criou o Manifesto Ágil?</vt:lpstr>
      <vt:lpstr>Apresentação do PowerPoint</vt:lpstr>
      <vt:lpstr>Processos Ágeis</vt:lpstr>
      <vt:lpstr>Definição de processo ágil</vt:lpstr>
      <vt:lpstr>Características principais de um processo ágil</vt:lpstr>
      <vt:lpstr>Processo Ágil</vt:lpstr>
      <vt:lpstr>Exemplos de processos ágeis</vt:lpstr>
      <vt:lpstr>O que é Scrum?</vt:lpstr>
      <vt:lpstr>Componentes do Scrum</vt:lpstr>
      <vt:lpstr>Eventos (Cerimônias)</vt:lpstr>
      <vt:lpstr>Artefatos</vt:lpstr>
      <vt:lpstr>Exemplo prático</vt:lpstr>
      <vt:lpstr>O que é Kanban?</vt:lpstr>
      <vt:lpstr>Princípios do Kanban</vt:lpstr>
      <vt:lpstr>Apresentação do PowerPoint</vt:lpstr>
      <vt:lpstr>Apresentação do PowerPoint</vt:lpstr>
      <vt:lpstr>O que é Lean?</vt:lpstr>
      <vt:lpstr>Objetivo principal do Lean</vt:lpstr>
      <vt:lpstr>Princípios do Lean</vt:lpstr>
      <vt:lpstr>O que é Extreme Programming (XP)?</vt:lpstr>
      <vt:lpstr>Princípios do XP</vt:lpstr>
      <vt:lpstr>Apresentação do PowerPoint</vt:lpstr>
      <vt:lpstr>Apresentação do PowerPoint</vt:lpstr>
      <vt:lpstr>Extreme Programing (XP)</vt:lpstr>
      <vt:lpstr>Características principais do XP</vt:lpstr>
      <vt:lpstr>Vantagens do XP</vt:lpstr>
      <vt:lpstr>Desvantagens do XP</vt:lpstr>
      <vt:lpstr>Scrum</vt:lpstr>
      <vt:lpstr>O que é o Scrum?</vt:lpstr>
      <vt:lpstr>Origem de Scrum</vt:lpstr>
      <vt:lpstr>Scrum no projeto de software</vt:lpstr>
      <vt:lpstr>Papéis no Scrum</vt:lpstr>
      <vt:lpstr>Apresentação do PowerPoint</vt:lpstr>
      <vt:lpstr>Ciclo de vida do Scrum</vt:lpstr>
      <vt:lpstr>Coleta de requisitos do método Scrum</vt:lpstr>
      <vt:lpstr>Product Backlog</vt:lpstr>
      <vt:lpstr>Apresentação do PowerPoint</vt:lpstr>
      <vt:lpstr>Técnicas de coleta de requisitos no Scrum</vt:lpstr>
      <vt:lpstr>Entrevistas com stakeholders</vt:lpstr>
      <vt:lpstr>Workshops colaborativos</vt:lpstr>
      <vt:lpstr>Observação do usuário</vt:lpstr>
      <vt:lpstr>Prototipação</vt:lpstr>
      <vt:lpstr>Feedback contínuo</vt:lpstr>
      <vt:lpstr>Estrutura do Scrum</vt:lpstr>
      <vt:lpstr>Sprint</vt:lpstr>
      <vt:lpstr>Elementos da Sprint</vt:lpstr>
      <vt:lpstr>Funcionamento da Sprint</vt:lpstr>
      <vt:lpstr>Apresentação do PowerPoint</vt:lpstr>
      <vt:lpstr>Sprint Backlog</vt:lpstr>
      <vt:lpstr>Apresentação do PowerPoint</vt:lpstr>
      <vt:lpstr>Reuniões do Scrum</vt:lpstr>
      <vt:lpstr>Caraterísticas das reuniões do Scrum</vt:lpstr>
      <vt:lpstr>Sprint Planning</vt:lpstr>
      <vt:lpstr>Planning Poker</vt:lpstr>
      <vt:lpstr>Daily Scrum</vt:lpstr>
      <vt:lpstr>Sprint Review</vt:lpstr>
      <vt:lpstr>Sprint Retrospective</vt:lpstr>
      <vt:lpstr>Apresentação do PowerPoint</vt:lpstr>
      <vt:lpstr>Scrum Master</vt:lpstr>
      <vt:lpstr>Product Owner</vt:lpstr>
      <vt:lpstr>Equipe de desenvolvimento</vt:lpstr>
      <vt:lpstr>Metodologias Ágeis</vt:lpstr>
      <vt:lpstr>Metodologias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Lean </vt:lpstr>
      <vt:lpstr>Origem do Lean</vt:lpstr>
      <vt:lpstr>Benefícios do Lean</vt:lpstr>
      <vt:lpstr>Lean IT</vt:lpstr>
      <vt:lpstr>Princípios do Lean IT</vt:lpstr>
      <vt:lpstr>Ferramentas do Lean IT</vt:lpstr>
      <vt:lpstr>Ferramentas do Lean IT</vt:lpstr>
      <vt:lpstr>Apresentação do PowerPoint</vt:lpstr>
      <vt:lpstr>Kanban</vt:lpstr>
      <vt:lpstr>Princípios do Método da Kanban</vt:lpstr>
      <vt:lpstr>Objetivos do Método Kanban</vt:lpstr>
      <vt:lpstr>Objetivos do Método Kanban</vt:lpstr>
      <vt:lpstr>Apresentação do PowerPoint</vt:lpstr>
    </vt:vector>
  </TitlesOfParts>
  <Company>SESI_SENAI_SP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lab17</dc:creator>
  <cp:lastModifiedBy>Lindomar Jose Batistao</cp:lastModifiedBy>
  <cp:revision>675</cp:revision>
  <dcterms:created xsi:type="dcterms:W3CDTF">2019-06-17T10:47:58Z</dcterms:created>
  <dcterms:modified xsi:type="dcterms:W3CDTF">2025-05-13T00:37:27Z</dcterms:modified>
</cp:coreProperties>
</file>

<file path=docProps/thumbnail.jpeg>
</file>